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73"/>
  </p:notesMasterIdLst>
  <p:sldIdLst>
    <p:sldId id="323" r:id="rId3"/>
    <p:sldId id="395" r:id="rId4"/>
    <p:sldId id="401" r:id="rId5"/>
    <p:sldId id="259" r:id="rId6"/>
    <p:sldId id="403" r:id="rId7"/>
    <p:sldId id="298" r:id="rId8"/>
    <p:sldId id="309" r:id="rId9"/>
    <p:sldId id="313" r:id="rId10"/>
    <p:sldId id="305" r:id="rId11"/>
    <p:sldId id="319" r:id="rId12"/>
    <p:sldId id="320" r:id="rId13"/>
    <p:sldId id="324" r:id="rId14"/>
    <p:sldId id="321" r:id="rId15"/>
    <p:sldId id="338" r:id="rId16"/>
    <p:sldId id="330" r:id="rId17"/>
    <p:sldId id="345" r:id="rId18"/>
    <p:sldId id="394" r:id="rId19"/>
    <p:sldId id="331" r:id="rId20"/>
    <p:sldId id="352" r:id="rId21"/>
    <p:sldId id="368" r:id="rId22"/>
    <p:sldId id="392" r:id="rId23"/>
    <p:sldId id="350" r:id="rId24"/>
    <p:sldId id="363" r:id="rId25"/>
    <p:sldId id="404" r:id="rId26"/>
    <p:sldId id="365" r:id="rId27"/>
    <p:sldId id="358" r:id="rId28"/>
    <p:sldId id="383" r:id="rId29"/>
    <p:sldId id="384" r:id="rId30"/>
    <p:sldId id="367" r:id="rId31"/>
    <p:sldId id="397" r:id="rId32"/>
    <p:sldId id="369" r:id="rId33"/>
    <p:sldId id="388" r:id="rId34"/>
    <p:sldId id="405" r:id="rId35"/>
    <p:sldId id="398" r:id="rId36"/>
    <p:sldId id="407" r:id="rId37"/>
    <p:sldId id="406" r:id="rId38"/>
    <p:sldId id="293" r:id="rId39"/>
    <p:sldId id="294" r:id="rId40"/>
    <p:sldId id="295" r:id="rId41"/>
    <p:sldId id="378" r:id="rId42"/>
    <p:sldId id="296" r:id="rId43"/>
    <p:sldId id="376" r:id="rId44"/>
    <p:sldId id="374" r:id="rId45"/>
    <p:sldId id="408" r:id="rId46"/>
    <p:sldId id="297" r:id="rId47"/>
    <p:sldId id="299" r:id="rId48"/>
    <p:sldId id="409" r:id="rId49"/>
    <p:sldId id="410" r:id="rId50"/>
    <p:sldId id="412" r:id="rId51"/>
    <p:sldId id="413" r:id="rId52"/>
    <p:sldId id="414" r:id="rId53"/>
    <p:sldId id="415" r:id="rId54"/>
    <p:sldId id="416" r:id="rId55"/>
    <p:sldId id="417" r:id="rId56"/>
    <p:sldId id="418" r:id="rId57"/>
    <p:sldId id="419" r:id="rId58"/>
    <p:sldId id="411" r:id="rId59"/>
    <p:sldId id="421" r:id="rId60"/>
    <p:sldId id="422" r:id="rId61"/>
    <p:sldId id="423" r:id="rId62"/>
    <p:sldId id="424" r:id="rId63"/>
    <p:sldId id="425" r:id="rId64"/>
    <p:sldId id="426" r:id="rId65"/>
    <p:sldId id="427" r:id="rId66"/>
    <p:sldId id="428" r:id="rId67"/>
    <p:sldId id="429" r:id="rId68"/>
    <p:sldId id="430" r:id="rId69"/>
    <p:sldId id="432" r:id="rId70"/>
    <p:sldId id="420" r:id="rId71"/>
    <p:sldId id="381" r:id="rId72"/>
  </p:sldIdLst>
  <p:sldSz cx="12192000" cy="6858000"/>
  <p:notesSz cx="6858000" cy="9144000"/>
  <p:custDataLst>
    <p:tags r:id="rId7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A5D"/>
    <a:srgbClr val="F29057"/>
    <a:srgbClr val="EB5E5D"/>
    <a:srgbClr val="60AC30"/>
    <a:srgbClr val="86C4EC"/>
    <a:srgbClr val="00A2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showGuides="1">
      <p:cViewPr varScale="1">
        <p:scale>
          <a:sx n="68" d="100"/>
          <a:sy n="68" d="100"/>
        </p:scale>
        <p:origin x="264" y="72"/>
      </p:cViewPr>
      <p:guideLst/>
    </p:cSldViewPr>
  </p:slideViewPr>
  <p:notesTextViewPr>
    <p:cViewPr>
      <p:scale>
        <a:sx n="1" d="1"/>
        <a:sy n="1" d="1"/>
      </p:scale>
      <p:origin x="0" y="0"/>
    </p:cViewPr>
  </p:notesTextViewPr>
  <p:sorterViewPr>
    <p:cViewPr>
      <p:scale>
        <a:sx n="75" d="100"/>
        <a:sy n="75" d="100"/>
      </p:scale>
      <p:origin x="0" y="0"/>
    </p:cViewPr>
  </p:sorterViewPr>
  <p:notesViewPr>
    <p:cSldViewPr snapToGrid="0">
      <p:cViewPr varScale="1">
        <p:scale>
          <a:sx n="53" d="100"/>
          <a:sy n="53" d="100"/>
        </p:scale>
        <p:origin x="284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71DE2D-E8BD-421F-894B-B974D2A15BEF}" type="datetimeFigureOut">
              <a:rPr lang="zh-CN" altLang="en-US" smtClean="0"/>
              <a:t>2024/9/25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DD249-0DB2-4F81-88A3-9D46629C54CC}" type="slidenum">
              <a:rPr lang="zh-CN" altLang="en-US" smtClean="0"/>
              <a:t>‹#›</a:t>
            </a:fld>
            <a:endParaRPr lang="zh-CN" altLang="en-US"/>
          </a:p>
        </p:txBody>
      </p:sp>
    </p:spTree>
    <p:extLst>
      <p:ext uri="{BB962C8B-B14F-4D97-AF65-F5344CB8AC3E}">
        <p14:creationId xmlns:p14="http://schemas.microsoft.com/office/powerpoint/2010/main" val="4279783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368BBC3F-57D5-4A48-B2C4-7853D9121911}" type="slidenum">
              <a:rPr lang="zh-CN" altLang="en-US" smtClean="0">
                <a:latin typeface="Calibri" panose="020F0502020204030204" pitchFamily="34" charset="0"/>
              </a:rPr>
              <a:pPr/>
              <a:t>4</a:t>
            </a:fld>
            <a:endParaRPr lang="zh-CN" altLang="en-US">
              <a:latin typeface="Calibri" panose="020F0502020204030204" pitchFamily="34" charset="0"/>
            </a:endParaRPr>
          </a:p>
        </p:txBody>
      </p:sp>
    </p:spTree>
    <p:extLst>
      <p:ext uri="{BB962C8B-B14F-4D97-AF65-F5344CB8AC3E}">
        <p14:creationId xmlns:p14="http://schemas.microsoft.com/office/powerpoint/2010/main" val="1923166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9AE046D-A2E9-403C-8A30-817A5E9EE12F}" type="slidenum">
              <a:rPr lang="zh-CN" altLang="en-US" smtClean="0"/>
              <a:t>16</a:t>
            </a:fld>
            <a:endParaRPr lang="zh-CN" altLang="en-US"/>
          </a:p>
        </p:txBody>
      </p:sp>
    </p:spTree>
    <p:extLst>
      <p:ext uri="{BB962C8B-B14F-4D97-AF65-F5344CB8AC3E}">
        <p14:creationId xmlns:p14="http://schemas.microsoft.com/office/powerpoint/2010/main" val="1033438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2E4584D-FBFE-4A71-946C-3005E843DDF4}" type="slidenum">
              <a:rPr lang="zh-CN" altLang="en-US" smtClean="0"/>
              <a:t>17</a:t>
            </a:fld>
            <a:endParaRPr lang="zh-CN" altLang="en-US"/>
          </a:p>
        </p:txBody>
      </p:sp>
    </p:spTree>
    <p:extLst>
      <p:ext uri="{BB962C8B-B14F-4D97-AF65-F5344CB8AC3E}">
        <p14:creationId xmlns:p14="http://schemas.microsoft.com/office/powerpoint/2010/main" val="2424059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C1C0057-A28F-4E9A-A4AA-7AB7745A1594}" type="slidenum">
              <a:rPr lang="zh-CN" altLang="en-US" smtClean="0">
                <a:latin typeface="Calibri" panose="020F0502020204030204" pitchFamily="34" charset="0"/>
              </a:rPr>
              <a:pPr/>
              <a:t>21</a:t>
            </a:fld>
            <a:endParaRPr lang="en-US" altLang="zh-CN">
              <a:latin typeface="Calibri" panose="020F0502020204030204" pitchFamily="34" charset="0"/>
            </a:endParaRPr>
          </a:p>
        </p:txBody>
      </p:sp>
    </p:spTree>
    <p:extLst>
      <p:ext uri="{BB962C8B-B14F-4D97-AF65-F5344CB8AC3E}">
        <p14:creationId xmlns:p14="http://schemas.microsoft.com/office/powerpoint/2010/main" val="3507662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23</a:t>
            </a:fld>
            <a:endParaRPr lang="zh-CN" altLang="en-US"/>
          </a:p>
        </p:txBody>
      </p:sp>
    </p:spTree>
    <p:extLst>
      <p:ext uri="{BB962C8B-B14F-4D97-AF65-F5344CB8AC3E}">
        <p14:creationId xmlns:p14="http://schemas.microsoft.com/office/powerpoint/2010/main" val="476458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Khi</a:t>
            </a:r>
            <a:r>
              <a:rPr lang="en-US" baseline="0"/>
              <a:t> chưa có chữ viết là nghững hình vẽ biểu tượng</a:t>
            </a:r>
            <a:endParaRPr lang="en-US"/>
          </a:p>
        </p:txBody>
      </p:sp>
      <p:sp>
        <p:nvSpPr>
          <p:cNvPr id="4" name="Slide Number Placeholder 3"/>
          <p:cNvSpPr>
            <a:spLocks noGrp="1"/>
          </p:cNvSpPr>
          <p:nvPr>
            <p:ph type="sldNum" sz="quarter" idx="10"/>
          </p:nvPr>
        </p:nvSpPr>
        <p:spPr/>
        <p:txBody>
          <a:bodyPr/>
          <a:lstStyle/>
          <a:p>
            <a:fld id="{574DD249-0DB2-4F81-88A3-9D46629C54CC}" type="slidenum">
              <a:rPr lang="zh-CN" altLang="en-US" smtClean="0"/>
              <a:t>26</a:t>
            </a:fld>
            <a:endParaRPr lang="zh-CN" altLang="en-US"/>
          </a:p>
        </p:txBody>
      </p:sp>
    </p:spTree>
    <p:extLst>
      <p:ext uri="{BB962C8B-B14F-4D97-AF65-F5344CB8AC3E}">
        <p14:creationId xmlns:p14="http://schemas.microsoft.com/office/powerpoint/2010/main" val="2719020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DD249-0DB2-4F81-88A3-9D46629C54CC}" type="slidenum">
              <a:rPr lang="zh-CN" altLang="en-US" smtClean="0"/>
              <a:t>27</a:t>
            </a:fld>
            <a:endParaRPr lang="zh-CN" altLang="en-US"/>
          </a:p>
        </p:txBody>
      </p:sp>
    </p:spTree>
    <p:extLst>
      <p:ext uri="{BB962C8B-B14F-4D97-AF65-F5344CB8AC3E}">
        <p14:creationId xmlns:p14="http://schemas.microsoft.com/office/powerpoint/2010/main" val="181686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28</a:t>
            </a:fld>
            <a:endParaRPr lang="zh-CN" altLang="en-US"/>
          </a:p>
        </p:txBody>
      </p:sp>
    </p:spTree>
    <p:extLst>
      <p:ext uri="{BB962C8B-B14F-4D97-AF65-F5344CB8AC3E}">
        <p14:creationId xmlns:p14="http://schemas.microsoft.com/office/powerpoint/2010/main" val="3530753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Khi có</a:t>
            </a:r>
            <a:r>
              <a:rPr lang="en-US" baseline="0"/>
              <a:t> chữ viết</a:t>
            </a:r>
            <a:endParaRPr lang="en-US"/>
          </a:p>
        </p:txBody>
      </p:sp>
      <p:sp>
        <p:nvSpPr>
          <p:cNvPr id="4" name="Slide Number Placeholder 3"/>
          <p:cNvSpPr>
            <a:spLocks noGrp="1"/>
          </p:cNvSpPr>
          <p:nvPr>
            <p:ph type="sldNum" sz="quarter" idx="10"/>
          </p:nvPr>
        </p:nvSpPr>
        <p:spPr/>
        <p:txBody>
          <a:bodyPr/>
          <a:lstStyle/>
          <a:p>
            <a:fld id="{574DD249-0DB2-4F81-88A3-9D46629C54CC}" type="slidenum">
              <a:rPr lang="zh-CN" altLang="en-US" smtClean="0"/>
              <a:t>29</a:t>
            </a:fld>
            <a:endParaRPr lang="zh-CN" altLang="en-US"/>
          </a:p>
        </p:txBody>
      </p:sp>
    </p:spTree>
    <p:extLst>
      <p:ext uri="{BB962C8B-B14F-4D97-AF65-F5344CB8AC3E}">
        <p14:creationId xmlns:p14="http://schemas.microsoft.com/office/powerpoint/2010/main" val="3087986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EABDB48F-0376-4F7C-9015-3188044AEC96}" type="slidenum">
              <a:rPr lang="en-US" altLang="en-US" smtClean="0">
                <a:latin typeface="Arial" panose="020B0604020202020204" pitchFamily="34" charset="0"/>
              </a:rPr>
              <a:pPr>
                <a:spcBef>
                  <a:spcPct val="0"/>
                </a:spcBef>
              </a:pPr>
              <a:t>42</a:t>
            </a:fld>
            <a:endParaRPr lang="en-US" altLang="en-US">
              <a:latin typeface="Arial" panose="020B0604020202020204" pitchFamily="34" charset="0"/>
            </a:endParaRPr>
          </a:p>
        </p:txBody>
      </p:sp>
    </p:spTree>
    <p:extLst>
      <p:ext uri="{BB962C8B-B14F-4D97-AF65-F5344CB8AC3E}">
        <p14:creationId xmlns:p14="http://schemas.microsoft.com/office/powerpoint/2010/main" val="2372938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xl_extra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2" name="Google Shape;1402;xl_extra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27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6</a:t>
            </a:fld>
            <a:endParaRPr lang="zh-CN" altLang="en-US"/>
          </a:p>
        </p:txBody>
      </p:sp>
    </p:spTree>
    <p:extLst>
      <p:ext uri="{BB962C8B-B14F-4D97-AF65-F5344CB8AC3E}">
        <p14:creationId xmlns:p14="http://schemas.microsoft.com/office/powerpoint/2010/main" val="4011605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7</a:t>
            </a:fld>
            <a:endParaRPr lang="zh-CN" altLang="en-US"/>
          </a:p>
        </p:txBody>
      </p:sp>
    </p:spTree>
    <p:extLst>
      <p:ext uri="{BB962C8B-B14F-4D97-AF65-F5344CB8AC3E}">
        <p14:creationId xmlns:p14="http://schemas.microsoft.com/office/powerpoint/2010/main" val="4265748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90ca22558f_0_21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90ca22558f_0_21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6567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C1C0057-A28F-4E9A-A4AA-7AB7745A1594}" type="slidenum">
              <a:rPr lang="zh-CN" altLang="en-US" smtClean="0">
                <a:latin typeface="Calibri" panose="020F0502020204030204" pitchFamily="34" charset="0"/>
              </a:rPr>
              <a:pPr/>
              <a:t>10</a:t>
            </a:fld>
            <a:endParaRPr lang="en-US" altLang="zh-CN">
              <a:latin typeface="Calibri" panose="020F0502020204030204" pitchFamily="34" charset="0"/>
            </a:endParaRPr>
          </a:p>
        </p:txBody>
      </p:sp>
    </p:spTree>
    <p:extLst>
      <p:ext uri="{BB962C8B-B14F-4D97-AF65-F5344CB8AC3E}">
        <p14:creationId xmlns:p14="http://schemas.microsoft.com/office/powerpoint/2010/main" val="155859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C1C0057-A28F-4E9A-A4AA-7AB7745A1594}" type="slidenum">
              <a:rPr lang="zh-CN" altLang="en-US" smtClean="0">
                <a:latin typeface="Calibri" panose="020F0502020204030204" pitchFamily="34" charset="0"/>
              </a:rPr>
              <a:pPr/>
              <a:t>11</a:t>
            </a:fld>
            <a:endParaRPr lang="en-US" altLang="zh-CN">
              <a:latin typeface="Calibri" panose="020F0502020204030204" pitchFamily="34" charset="0"/>
            </a:endParaRPr>
          </a:p>
        </p:txBody>
      </p:sp>
    </p:spTree>
    <p:extLst>
      <p:ext uri="{BB962C8B-B14F-4D97-AF65-F5344CB8AC3E}">
        <p14:creationId xmlns:p14="http://schemas.microsoft.com/office/powerpoint/2010/main" val="1987126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90ca22558f_0_210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90ca22558f_0_21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960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7D5777-02BA-4B96-9D12-8336F935D341}" type="slidenum">
              <a:rPr lang="zh-CN" altLang="en-US" smtClean="0"/>
              <a:t>13</a:t>
            </a:fld>
            <a:endParaRPr lang="zh-CN" altLang="en-US"/>
          </a:p>
        </p:txBody>
      </p:sp>
    </p:spTree>
    <p:extLst>
      <p:ext uri="{BB962C8B-B14F-4D97-AF65-F5344CB8AC3E}">
        <p14:creationId xmlns:p14="http://schemas.microsoft.com/office/powerpoint/2010/main" val="3960698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4DD249-0DB2-4F81-88A3-9D46629C54CC}" type="slidenum">
              <a:rPr lang="zh-CN" altLang="en-US" smtClean="0"/>
              <a:t>15</a:t>
            </a:fld>
            <a:endParaRPr lang="zh-CN" altLang="en-US"/>
          </a:p>
        </p:txBody>
      </p:sp>
    </p:spTree>
    <p:extLst>
      <p:ext uri="{BB962C8B-B14F-4D97-AF65-F5344CB8AC3E}">
        <p14:creationId xmlns:p14="http://schemas.microsoft.com/office/powerpoint/2010/main" val="720278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Tree>
    <p:extLst>
      <p:ext uri="{BB962C8B-B14F-4D97-AF65-F5344CB8AC3E}">
        <p14:creationId xmlns:p14="http://schemas.microsoft.com/office/powerpoint/2010/main" val="389489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39863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175"/>
        <p:cNvGrpSpPr/>
        <p:nvPr/>
      </p:nvGrpSpPr>
      <p:grpSpPr>
        <a:xfrm>
          <a:off x="0" y="0"/>
          <a:ext cx="0" cy="0"/>
          <a:chOff x="0" y="0"/>
          <a:chExt cx="0" cy="0"/>
        </a:xfrm>
      </p:grpSpPr>
      <p:grpSp>
        <p:nvGrpSpPr>
          <p:cNvPr id="176" name="Google Shape;176;p8"/>
          <p:cNvGrpSpPr/>
          <p:nvPr userDrawn="1"/>
        </p:nvGrpSpPr>
        <p:grpSpPr>
          <a:xfrm>
            <a:off x="1300834" y="2099461"/>
            <a:ext cx="9361015" cy="3268739"/>
            <a:chOff x="1021550" y="1583496"/>
            <a:chExt cx="7020761" cy="2451554"/>
          </a:xfrm>
        </p:grpSpPr>
        <p:sp>
          <p:nvSpPr>
            <p:cNvPr id="177" name="Google Shape;177;p8"/>
            <p:cNvSpPr/>
            <p:nvPr/>
          </p:nvSpPr>
          <p:spPr>
            <a:xfrm rot="-5400000">
              <a:off x="6492231" y="2484970"/>
              <a:ext cx="1328229" cy="1771931"/>
            </a:xfrm>
            <a:custGeom>
              <a:avLst/>
              <a:gdLst/>
              <a:ahLst/>
              <a:cxnLst/>
              <a:rect l="l" t="t" r="r" b="b"/>
              <a:pathLst>
                <a:path w="7202" h="9608" extrusionOk="0">
                  <a:moveTo>
                    <a:pt x="1" y="1"/>
                  </a:moveTo>
                  <a:lnTo>
                    <a:pt x="1" y="9607"/>
                  </a:lnTo>
                  <a:lnTo>
                    <a:pt x="3602" y="7391"/>
                  </a:lnTo>
                  <a:lnTo>
                    <a:pt x="7201" y="9607"/>
                  </a:lnTo>
                  <a:lnTo>
                    <a:pt x="72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rot="-5400000">
              <a:off x="1243494" y="2484878"/>
              <a:ext cx="1328229" cy="1772116"/>
            </a:xfrm>
            <a:custGeom>
              <a:avLst/>
              <a:gdLst/>
              <a:ahLst/>
              <a:cxnLst/>
              <a:rect l="l" t="t" r="r" b="b"/>
              <a:pathLst>
                <a:path w="7202" h="9609" extrusionOk="0">
                  <a:moveTo>
                    <a:pt x="1" y="1"/>
                  </a:moveTo>
                  <a:lnTo>
                    <a:pt x="1" y="9609"/>
                  </a:lnTo>
                  <a:lnTo>
                    <a:pt x="7201" y="9609"/>
                  </a:lnTo>
                  <a:lnTo>
                    <a:pt x="7201" y="1"/>
                  </a:lnTo>
                  <a:lnTo>
                    <a:pt x="3602" y="2217"/>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rot="-5400000">
              <a:off x="3542415" y="-101935"/>
              <a:ext cx="1979051" cy="5349912"/>
            </a:xfrm>
            <a:custGeom>
              <a:avLst/>
              <a:gdLst/>
              <a:ahLst/>
              <a:cxnLst/>
              <a:rect l="l" t="t" r="r" b="b"/>
              <a:pathLst>
                <a:path w="7201" h="29009" extrusionOk="0">
                  <a:moveTo>
                    <a:pt x="0" y="0"/>
                  </a:moveTo>
                  <a:lnTo>
                    <a:pt x="0" y="29009"/>
                  </a:lnTo>
                  <a:lnTo>
                    <a:pt x="7200" y="29009"/>
                  </a:lnTo>
                  <a:lnTo>
                    <a:pt x="72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8"/>
          <p:cNvSpPr/>
          <p:nvPr userDrawn="1"/>
        </p:nvSpPr>
        <p:spPr>
          <a:xfrm rot="5437877">
            <a:off x="5577830" y="1762576"/>
            <a:ext cx="1036355" cy="771437"/>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8"/>
          <p:cNvSpPr/>
          <p:nvPr userDrawn="1"/>
        </p:nvSpPr>
        <p:spPr>
          <a:xfrm rot="-5400000">
            <a:off x="8709742" y="3206461"/>
            <a:ext cx="1770972" cy="2362575"/>
          </a:xfrm>
          <a:custGeom>
            <a:avLst/>
            <a:gdLst/>
            <a:ahLst/>
            <a:cxnLst/>
            <a:rect l="l" t="t" r="r" b="b"/>
            <a:pathLst>
              <a:path w="7202" h="9608" extrusionOk="0">
                <a:moveTo>
                  <a:pt x="1" y="1"/>
                </a:moveTo>
                <a:lnTo>
                  <a:pt x="1" y="9607"/>
                </a:lnTo>
                <a:lnTo>
                  <a:pt x="3602" y="7391"/>
                </a:lnTo>
                <a:lnTo>
                  <a:pt x="7201" y="9607"/>
                </a:lnTo>
                <a:lnTo>
                  <a:pt x="720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8"/>
          <p:cNvSpPr/>
          <p:nvPr userDrawn="1"/>
        </p:nvSpPr>
        <p:spPr>
          <a:xfrm rot="-5400000">
            <a:off x="8723152" y="4333782"/>
            <a:ext cx="630241" cy="1248663"/>
          </a:xfrm>
          <a:custGeom>
            <a:avLst/>
            <a:gdLst/>
            <a:ahLst/>
            <a:cxnLst/>
            <a:rect l="l" t="t" r="r" b="b"/>
            <a:pathLst>
              <a:path w="2563" h="5078" extrusionOk="0">
                <a:moveTo>
                  <a:pt x="1" y="1"/>
                </a:moveTo>
                <a:lnTo>
                  <a:pt x="2562" y="5078"/>
                </a:lnTo>
                <a:lnTo>
                  <a:pt x="2562"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8"/>
          <p:cNvSpPr/>
          <p:nvPr userDrawn="1"/>
        </p:nvSpPr>
        <p:spPr>
          <a:xfrm rot="-5400000">
            <a:off x="8198031" y="3718172"/>
            <a:ext cx="1770972" cy="1339153"/>
          </a:xfrm>
          <a:custGeom>
            <a:avLst/>
            <a:gdLst/>
            <a:ahLst/>
            <a:cxnLst/>
            <a:rect l="l" t="t" r="r" b="b"/>
            <a:pathLst>
              <a:path w="7202" h="5446" extrusionOk="0">
                <a:moveTo>
                  <a:pt x="1" y="1"/>
                </a:moveTo>
                <a:lnTo>
                  <a:pt x="1" y="703"/>
                </a:lnTo>
                <a:lnTo>
                  <a:pt x="2393" y="5446"/>
                </a:lnTo>
                <a:lnTo>
                  <a:pt x="7201" y="5446"/>
                </a:lnTo>
                <a:lnTo>
                  <a:pt x="7201" y="5078"/>
                </a:lnTo>
                <a:lnTo>
                  <a:pt x="2562" y="5078"/>
                </a:lnTo>
                <a:lnTo>
                  <a:pt x="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8"/>
          <p:cNvSpPr/>
          <p:nvPr userDrawn="1"/>
        </p:nvSpPr>
        <p:spPr>
          <a:xfrm rot="-5400000">
            <a:off x="1711421" y="3244114"/>
            <a:ext cx="1770972" cy="2362821"/>
          </a:xfrm>
          <a:custGeom>
            <a:avLst/>
            <a:gdLst/>
            <a:ahLst/>
            <a:cxnLst/>
            <a:rect l="l" t="t" r="r" b="b"/>
            <a:pathLst>
              <a:path w="7202" h="9609" extrusionOk="0">
                <a:moveTo>
                  <a:pt x="1" y="1"/>
                </a:moveTo>
                <a:lnTo>
                  <a:pt x="1" y="9609"/>
                </a:lnTo>
                <a:lnTo>
                  <a:pt x="7201" y="9609"/>
                </a:lnTo>
                <a:lnTo>
                  <a:pt x="7201" y="1"/>
                </a:lnTo>
                <a:lnTo>
                  <a:pt x="3602" y="2217"/>
                </a:lnTo>
                <a:lnTo>
                  <a:pt x="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8"/>
          <p:cNvSpPr/>
          <p:nvPr userDrawn="1"/>
        </p:nvSpPr>
        <p:spPr>
          <a:xfrm rot="-5400000">
            <a:off x="4776654" y="-242747"/>
            <a:ext cx="2638735" cy="7133216"/>
          </a:xfrm>
          <a:custGeom>
            <a:avLst/>
            <a:gdLst/>
            <a:ahLst/>
            <a:cxnLst/>
            <a:rect l="l" t="t" r="r" b="b"/>
            <a:pathLst>
              <a:path w="7201" h="29009" extrusionOk="0">
                <a:moveTo>
                  <a:pt x="0" y="0"/>
                </a:moveTo>
                <a:lnTo>
                  <a:pt x="0" y="29009"/>
                </a:lnTo>
                <a:lnTo>
                  <a:pt x="7200" y="29009"/>
                </a:lnTo>
                <a:lnTo>
                  <a:pt x="72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8"/>
          <p:cNvSpPr/>
          <p:nvPr userDrawn="1"/>
        </p:nvSpPr>
        <p:spPr>
          <a:xfrm rot="-5400000">
            <a:off x="2838742" y="4333658"/>
            <a:ext cx="630241" cy="1248909"/>
          </a:xfrm>
          <a:custGeom>
            <a:avLst/>
            <a:gdLst/>
            <a:ahLst/>
            <a:cxnLst/>
            <a:rect l="l" t="t" r="r" b="b"/>
            <a:pathLst>
              <a:path w="2563" h="5079" extrusionOk="0">
                <a:moveTo>
                  <a:pt x="2562" y="0"/>
                </a:moveTo>
                <a:lnTo>
                  <a:pt x="1" y="5079"/>
                </a:lnTo>
                <a:lnTo>
                  <a:pt x="2562" y="5079"/>
                </a:lnTo>
                <a:lnTo>
                  <a:pt x="256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8"/>
          <p:cNvSpPr/>
          <p:nvPr userDrawn="1"/>
        </p:nvSpPr>
        <p:spPr>
          <a:xfrm rot="-5400000">
            <a:off x="2223255" y="3718172"/>
            <a:ext cx="1770972" cy="1339153"/>
          </a:xfrm>
          <a:custGeom>
            <a:avLst/>
            <a:gdLst/>
            <a:ahLst/>
            <a:cxnLst/>
            <a:rect l="l" t="t" r="r" b="b"/>
            <a:pathLst>
              <a:path w="7202" h="5446" extrusionOk="0">
                <a:moveTo>
                  <a:pt x="2393" y="1"/>
                </a:moveTo>
                <a:lnTo>
                  <a:pt x="1" y="4742"/>
                </a:lnTo>
                <a:lnTo>
                  <a:pt x="1" y="5446"/>
                </a:lnTo>
                <a:lnTo>
                  <a:pt x="2562" y="367"/>
                </a:lnTo>
                <a:lnTo>
                  <a:pt x="7201" y="367"/>
                </a:lnTo>
                <a:lnTo>
                  <a:pt x="720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33433" y="-29999"/>
            <a:ext cx="1782751" cy="1649563"/>
          </a:xfrm>
          <a:custGeom>
            <a:avLst/>
            <a:gdLst/>
            <a:ahLst/>
            <a:cxnLst/>
            <a:rect l="l" t="t" r="r" b="b"/>
            <a:pathLst>
              <a:path w="36662" h="33923" extrusionOk="0">
                <a:moveTo>
                  <a:pt x="0" y="0"/>
                </a:moveTo>
                <a:lnTo>
                  <a:pt x="0" y="26481"/>
                </a:lnTo>
                <a:lnTo>
                  <a:pt x="15058" y="33923"/>
                </a:lnTo>
                <a:lnTo>
                  <a:pt x="3666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9458867" y="6157900"/>
            <a:ext cx="2531501" cy="711909"/>
          </a:xfrm>
          <a:custGeom>
            <a:avLst/>
            <a:gdLst/>
            <a:ahLst/>
            <a:cxnLst/>
            <a:rect l="l" t="t" r="r" b="b"/>
            <a:pathLst>
              <a:path w="31735" h="11018" extrusionOk="0">
                <a:moveTo>
                  <a:pt x="26485" y="1"/>
                </a:moveTo>
                <a:lnTo>
                  <a:pt x="1" y="11018"/>
                </a:lnTo>
                <a:lnTo>
                  <a:pt x="31734" y="11018"/>
                </a:lnTo>
                <a:lnTo>
                  <a:pt x="26485"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8"/>
          <p:cNvSpPr/>
          <p:nvPr userDrawn="1"/>
        </p:nvSpPr>
        <p:spPr>
          <a:xfrm rot="5437877">
            <a:off x="5828080" y="1719374"/>
            <a:ext cx="711915" cy="525621"/>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8"/>
          <p:cNvSpPr/>
          <p:nvPr userDrawn="1"/>
        </p:nvSpPr>
        <p:spPr>
          <a:xfrm>
            <a:off x="5589898" y="5311011"/>
            <a:ext cx="782863" cy="123963"/>
          </a:xfrm>
          <a:custGeom>
            <a:avLst/>
            <a:gdLst/>
            <a:ahLst/>
            <a:cxnLst/>
            <a:rect l="l" t="t" r="r" b="b"/>
            <a:pathLst>
              <a:path w="9814" h="1554" extrusionOk="0">
                <a:moveTo>
                  <a:pt x="7641" y="1"/>
                </a:moveTo>
                <a:cubicBezTo>
                  <a:pt x="7605" y="1"/>
                  <a:pt x="7569" y="4"/>
                  <a:pt x="7531" y="12"/>
                </a:cubicBezTo>
                <a:cubicBezTo>
                  <a:pt x="7199" y="76"/>
                  <a:pt x="6934" y="241"/>
                  <a:pt x="6658" y="431"/>
                </a:cubicBezTo>
                <a:cubicBezTo>
                  <a:pt x="6529" y="520"/>
                  <a:pt x="6401" y="609"/>
                  <a:pt x="6268" y="693"/>
                </a:cubicBezTo>
                <a:cubicBezTo>
                  <a:pt x="6145" y="771"/>
                  <a:pt x="6038" y="804"/>
                  <a:pt x="5945" y="804"/>
                </a:cubicBezTo>
                <a:cubicBezTo>
                  <a:pt x="5648" y="804"/>
                  <a:pt x="5480" y="475"/>
                  <a:pt x="5357" y="184"/>
                </a:cubicBezTo>
                <a:cubicBezTo>
                  <a:pt x="5335" y="135"/>
                  <a:pt x="5276" y="108"/>
                  <a:pt x="5221" y="108"/>
                </a:cubicBezTo>
                <a:cubicBezTo>
                  <a:pt x="5194" y="108"/>
                  <a:pt x="5167" y="114"/>
                  <a:pt x="5146" y="128"/>
                </a:cubicBezTo>
                <a:cubicBezTo>
                  <a:pt x="4637" y="475"/>
                  <a:pt x="3996" y="1024"/>
                  <a:pt x="3417" y="1024"/>
                </a:cubicBezTo>
                <a:cubicBezTo>
                  <a:pt x="3120" y="1024"/>
                  <a:pt x="2839" y="880"/>
                  <a:pt x="2600" y="491"/>
                </a:cubicBezTo>
                <a:cubicBezTo>
                  <a:pt x="2571" y="443"/>
                  <a:pt x="2518" y="414"/>
                  <a:pt x="2464" y="414"/>
                </a:cubicBezTo>
                <a:cubicBezTo>
                  <a:pt x="2438" y="414"/>
                  <a:pt x="2413" y="420"/>
                  <a:pt x="2389" y="435"/>
                </a:cubicBezTo>
                <a:cubicBezTo>
                  <a:pt x="2019" y="671"/>
                  <a:pt x="1337" y="1244"/>
                  <a:pt x="779" y="1244"/>
                </a:cubicBezTo>
                <a:cubicBezTo>
                  <a:pt x="615" y="1244"/>
                  <a:pt x="461" y="1194"/>
                  <a:pt x="329" y="1072"/>
                </a:cubicBezTo>
                <a:cubicBezTo>
                  <a:pt x="297" y="1042"/>
                  <a:pt x="261" y="1029"/>
                  <a:pt x="227" y="1029"/>
                </a:cubicBezTo>
                <a:cubicBezTo>
                  <a:pt x="106" y="1029"/>
                  <a:pt x="0" y="1183"/>
                  <a:pt x="113" y="1288"/>
                </a:cubicBezTo>
                <a:cubicBezTo>
                  <a:pt x="317" y="1478"/>
                  <a:pt x="540" y="1553"/>
                  <a:pt x="770" y="1553"/>
                </a:cubicBezTo>
                <a:cubicBezTo>
                  <a:pt x="1339" y="1553"/>
                  <a:pt x="1949" y="1093"/>
                  <a:pt x="2424" y="778"/>
                </a:cubicBezTo>
                <a:cubicBezTo>
                  <a:pt x="2710" y="1176"/>
                  <a:pt x="3033" y="1326"/>
                  <a:pt x="3373" y="1326"/>
                </a:cubicBezTo>
                <a:cubicBezTo>
                  <a:pt x="3957" y="1326"/>
                  <a:pt x="4589" y="882"/>
                  <a:pt x="5161" y="489"/>
                </a:cubicBezTo>
                <a:cubicBezTo>
                  <a:pt x="5375" y="920"/>
                  <a:pt x="5612" y="1075"/>
                  <a:pt x="5873" y="1075"/>
                </a:cubicBezTo>
                <a:cubicBezTo>
                  <a:pt x="6264" y="1075"/>
                  <a:pt x="6710" y="728"/>
                  <a:pt x="7221" y="435"/>
                </a:cubicBezTo>
                <a:cubicBezTo>
                  <a:pt x="7331" y="372"/>
                  <a:pt x="7436" y="346"/>
                  <a:pt x="7537" y="346"/>
                </a:cubicBezTo>
                <a:cubicBezTo>
                  <a:pt x="7969" y="346"/>
                  <a:pt x="8339" y="820"/>
                  <a:pt x="8775" y="934"/>
                </a:cubicBezTo>
                <a:cubicBezTo>
                  <a:pt x="8826" y="948"/>
                  <a:pt x="8875" y="954"/>
                  <a:pt x="8922" y="954"/>
                </a:cubicBezTo>
                <a:cubicBezTo>
                  <a:pt x="9309" y="954"/>
                  <a:pt x="9577" y="533"/>
                  <a:pt x="9746" y="236"/>
                </a:cubicBezTo>
                <a:cubicBezTo>
                  <a:pt x="9814" y="117"/>
                  <a:pt x="9708" y="7"/>
                  <a:pt x="9604" y="7"/>
                </a:cubicBezTo>
                <a:cubicBezTo>
                  <a:pt x="9558" y="7"/>
                  <a:pt x="9512" y="29"/>
                  <a:pt x="9482" y="82"/>
                </a:cubicBezTo>
                <a:cubicBezTo>
                  <a:pt x="9256" y="478"/>
                  <a:pt x="9059" y="613"/>
                  <a:pt x="8873" y="613"/>
                </a:cubicBezTo>
                <a:cubicBezTo>
                  <a:pt x="8476" y="613"/>
                  <a:pt x="8125" y="1"/>
                  <a:pt x="764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8"/>
          <p:cNvSpPr/>
          <p:nvPr userDrawn="1"/>
        </p:nvSpPr>
        <p:spPr>
          <a:xfrm>
            <a:off x="5712699" y="5119075"/>
            <a:ext cx="889675" cy="127472"/>
          </a:xfrm>
          <a:custGeom>
            <a:avLst/>
            <a:gdLst/>
            <a:ahLst/>
            <a:cxnLst/>
            <a:rect l="l" t="t" r="r" b="b"/>
            <a:pathLst>
              <a:path w="11153" h="1598" extrusionOk="0">
                <a:moveTo>
                  <a:pt x="8306" y="0"/>
                </a:moveTo>
                <a:cubicBezTo>
                  <a:pt x="8229" y="0"/>
                  <a:pt x="8158" y="12"/>
                  <a:pt x="8099" y="41"/>
                </a:cubicBezTo>
                <a:cubicBezTo>
                  <a:pt x="7710" y="228"/>
                  <a:pt x="7392" y="613"/>
                  <a:pt x="6985" y="613"/>
                </a:cubicBezTo>
                <a:cubicBezTo>
                  <a:pt x="6843" y="613"/>
                  <a:pt x="6690" y="566"/>
                  <a:pt x="6519" y="448"/>
                </a:cubicBezTo>
                <a:cubicBezTo>
                  <a:pt x="6479" y="420"/>
                  <a:pt x="6422" y="409"/>
                  <a:pt x="6357" y="409"/>
                </a:cubicBezTo>
                <a:cubicBezTo>
                  <a:pt x="6120" y="409"/>
                  <a:pt x="5763" y="552"/>
                  <a:pt x="5623" y="587"/>
                </a:cubicBezTo>
                <a:cubicBezTo>
                  <a:pt x="5218" y="683"/>
                  <a:pt x="4812" y="712"/>
                  <a:pt x="4408" y="793"/>
                </a:cubicBezTo>
                <a:cubicBezTo>
                  <a:pt x="4259" y="822"/>
                  <a:pt x="4065" y="905"/>
                  <a:pt x="3901" y="905"/>
                </a:cubicBezTo>
                <a:cubicBezTo>
                  <a:pt x="3790" y="905"/>
                  <a:pt x="3693" y="867"/>
                  <a:pt x="3634" y="749"/>
                </a:cubicBezTo>
                <a:cubicBezTo>
                  <a:pt x="3583" y="648"/>
                  <a:pt x="3543" y="612"/>
                  <a:pt x="3456" y="550"/>
                </a:cubicBezTo>
                <a:cubicBezTo>
                  <a:pt x="3425" y="529"/>
                  <a:pt x="3384" y="520"/>
                  <a:pt x="3336" y="520"/>
                </a:cubicBezTo>
                <a:cubicBezTo>
                  <a:pt x="3063" y="520"/>
                  <a:pt x="2554" y="808"/>
                  <a:pt x="2388" y="873"/>
                </a:cubicBezTo>
                <a:cubicBezTo>
                  <a:pt x="2045" y="1006"/>
                  <a:pt x="1439" y="1275"/>
                  <a:pt x="950" y="1275"/>
                </a:cubicBezTo>
                <a:cubicBezTo>
                  <a:pt x="702" y="1275"/>
                  <a:pt x="483" y="1205"/>
                  <a:pt x="345" y="1013"/>
                </a:cubicBezTo>
                <a:cubicBezTo>
                  <a:pt x="311" y="966"/>
                  <a:pt x="264" y="947"/>
                  <a:pt x="217" y="947"/>
                </a:cubicBezTo>
                <a:cubicBezTo>
                  <a:pt x="107" y="947"/>
                  <a:pt x="0" y="1055"/>
                  <a:pt x="81" y="1168"/>
                </a:cubicBezTo>
                <a:cubicBezTo>
                  <a:pt x="308" y="1485"/>
                  <a:pt x="621" y="1598"/>
                  <a:pt x="967" y="1598"/>
                </a:cubicBezTo>
                <a:cubicBezTo>
                  <a:pt x="1603" y="1598"/>
                  <a:pt x="2350" y="1215"/>
                  <a:pt x="2877" y="1010"/>
                </a:cubicBezTo>
                <a:cubicBezTo>
                  <a:pt x="3004" y="961"/>
                  <a:pt x="3130" y="888"/>
                  <a:pt x="3238" y="888"/>
                </a:cubicBezTo>
                <a:cubicBezTo>
                  <a:pt x="3312" y="888"/>
                  <a:pt x="3378" y="923"/>
                  <a:pt x="3429" y="1025"/>
                </a:cubicBezTo>
                <a:cubicBezTo>
                  <a:pt x="3475" y="1112"/>
                  <a:pt x="3542" y="1210"/>
                  <a:pt x="3644" y="1238"/>
                </a:cubicBezTo>
                <a:cubicBezTo>
                  <a:pt x="3709" y="1256"/>
                  <a:pt x="3781" y="1264"/>
                  <a:pt x="3858" y="1264"/>
                </a:cubicBezTo>
                <a:cubicBezTo>
                  <a:pt x="4260" y="1264"/>
                  <a:pt x="4796" y="1053"/>
                  <a:pt x="5145" y="1003"/>
                </a:cubicBezTo>
                <a:cubicBezTo>
                  <a:pt x="5543" y="945"/>
                  <a:pt x="5887" y="793"/>
                  <a:pt x="6242" y="793"/>
                </a:cubicBezTo>
                <a:cubicBezTo>
                  <a:pt x="6389" y="793"/>
                  <a:pt x="6539" y="819"/>
                  <a:pt x="6694" y="889"/>
                </a:cubicBezTo>
                <a:cubicBezTo>
                  <a:pt x="6798" y="936"/>
                  <a:pt x="6904" y="956"/>
                  <a:pt x="7008" y="956"/>
                </a:cubicBezTo>
                <a:cubicBezTo>
                  <a:pt x="7257" y="956"/>
                  <a:pt x="7499" y="840"/>
                  <a:pt x="7698" y="685"/>
                </a:cubicBezTo>
                <a:cubicBezTo>
                  <a:pt x="7959" y="479"/>
                  <a:pt x="8135" y="360"/>
                  <a:pt x="8403" y="360"/>
                </a:cubicBezTo>
                <a:cubicBezTo>
                  <a:pt x="8489" y="360"/>
                  <a:pt x="8585" y="373"/>
                  <a:pt x="8696" y="398"/>
                </a:cubicBezTo>
                <a:cubicBezTo>
                  <a:pt x="8975" y="463"/>
                  <a:pt x="9241" y="576"/>
                  <a:pt x="9520" y="645"/>
                </a:cubicBezTo>
                <a:cubicBezTo>
                  <a:pt x="9639" y="675"/>
                  <a:pt x="9756" y="688"/>
                  <a:pt x="9870" y="688"/>
                </a:cubicBezTo>
                <a:cubicBezTo>
                  <a:pt x="10276" y="688"/>
                  <a:pt x="10655" y="520"/>
                  <a:pt x="11011" y="305"/>
                </a:cubicBezTo>
                <a:cubicBezTo>
                  <a:pt x="11152" y="219"/>
                  <a:pt x="11066" y="18"/>
                  <a:pt x="10934" y="18"/>
                </a:cubicBezTo>
                <a:cubicBezTo>
                  <a:pt x="10909" y="18"/>
                  <a:pt x="10883" y="25"/>
                  <a:pt x="10856" y="41"/>
                </a:cubicBezTo>
                <a:cubicBezTo>
                  <a:pt x="10504" y="253"/>
                  <a:pt x="10194" y="347"/>
                  <a:pt x="9869" y="347"/>
                </a:cubicBezTo>
                <a:cubicBezTo>
                  <a:pt x="9632" y="347"/>
                  <a:pt x="9388" y="297"/>
                  <a:pt x="9114" y="206"/>
                </a:cubicBezTo>
                <a:cubicBezTo>
                  <a:pt x="8921" y="142"/>
                  <a:pt x="8575" y="0"/>
                  <a:pt x="830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10923822" y="371769"/>
            <a:ext cx="289485" cy="298340"/>
          </a:xfrm>
          <a:custGeom>
            <a:avLst/>
            <a:gdLst/>
            <a:ahLst/>
            <a:cxnLst/>
            <a:rect l="l" t="t" r="r" b="b"/>
            <a:pathLst>
              <a:path w="3629" h="3740" extrusionOk="0">
                <a:moveTo>
                  <a:pt x="2849" y="0"/>
                </a:moveTo>
                <a:cubicBezTo>
                  <a:pt x="2845" y="0"/>
                  <a:pt x="2841" y="0"/>
                  <a:pt x="2837" y="1"/>
                </a:cubicBezTo>
                <a:cubicBezTo>
                  <a:pt x="2272" y="59"/>
                  <a:pt x="1729" y="312"/>
                  <a:pt x="1262" y="626"/>
                </a:cubicBezTo>
                <a:cubicBezTo>
                  <a:pt x="799" y="937"/>
                  <a:pt x="343" y="1346"/>
                  <a:pt x="127" y="1871"/>
                </a:cubicBezTo>
                <a:cubicBezTo>
                  <a:pt x="35" y="2095"/>
                  <a:pt x="0" y="2340"/>
                  <a:pt x="56" y="2578"/>
                </a:cubicBezTo>
                <a:cubicBezTo>
                  <a:pt x="117" y="2831"/>
                  <a:pt x="284" y="3047"/>
                  <a:pt x="484" y="3206"/>
                </a:cubicBezTo>
                <a:cubicBezTo>
                  <a:pt x="773" y="3437"/>
                  <a:pt x="1132" y="3594"/>
                  <a:pt x="1488" y="3691"/>
                </a:cubicBezTo>
                <a:cubicBezTo>
                  <a:pt x="1609" y="3724"/>
                  <a:pt x="1734" y="3739"/>
                  <a:pt x="1859" y="3739"/>
                </a:cubicBezTo>
                <a:cubicBezTo>
                  <a:pt x="2018" y="3739"/>
                  <a:pt x="2177" y="3714"/>
                  <a:pt x="2329" y="3667"/>
                </a:cubicBezTo>
                <a:cubicBezTo>
                  <a:pt x="2845" y="3508"/>
                  <a:pt x="3309" y="3117"/>
                  <a:pt x="3512" y="2612"/>
                </a:cubicBezTo>
                <a:cubicBezTo>
                  <a:pt x="3603" y="2385"/>
                  <a:pt x="3629" y="2125"/>
                  <a:pt x="3554" y="1890"/>
                </a:cubicBezTo>
                <a:cubicBezTo>
                  <a:pt x="3468" y="1623"/>
                  <a:pt x="3268" y="1417"/>
                  <a:pt x="3030" y="1274"/>
                </a:cubicBezTo>
                <a:cubicBezTo>
                  <a:pt x="2784" y="1127"/>
                  <a:pt x="2473" y="1028"/>
                  <a:pt x="2170" y="1028"/>
                </a:cubicBezTo>
                <a:cubicBezTo>
                  <a:pt x="1942" y="1028"/>
                  <a:pt x="1719" y="1084"/>
                  <a:pt x="1531" y="1219"/>
                </a:cubicBezTo>
                <a:cubicBezTo>
                  <a:pt x="1228" y="1436"/>
                  <a:pt x="1084" y="1804"/>
                  <a:pt x="1092" y="2169"/>
                </a:cubicBezTo>
                <a:cubicBezTo>
                  <a:pt x="1100" y="2470"/>
                  <a:pt x="1206" y="2838"/>
                  <a:pt x="1488" y="2994"/>
                </a:cubicBezTo>
                <a:cubicBezTo>
                  <a:pt x="1571" y="3039"/>
                  <a:pt x="1652" y="3059"/>
                  <a:pt x="1732" y="3059"/>
                </a:cubicBezTo>
                <a:cubicBezTo>
                  <a:pt x="2016" y="3059"/>
                  <a:pt x="2272" y="2810"/>
                  <a:pt x="2437" y="2587"/>
                </a:cubicBezTo>
                <a:cubicBezTo>
                  <a:pt x="2522" y="2471"/>
                  <a:pt x="2597" y="2347"/>
                  <a:pt x="2664" y="2222"/>
                </a:cubicBezTo>
                <a:cubicBezTo>
                  <a:pt x="2694" y="2163"/>
                  <a:pt x="2691" y="2082"/>
                  <a:pt x="2640" y="2036"/>
                </a:cubicBezTo>
                <a:cubicBezTo>
                  <a:pt x="2552" y="1956"/>
                  <a:pt x="2445" y="1925"/>
                  <a:pt x="2336" y="1925"/>
                </a:cubicBezTo>
                <a:cubicBezTo>
                  <a:pt x="2220" y="1925"/>
                  <a:pt x="2100" y="1960"/>
                  <a:pt x="1995" y="2011"/>
                </a:cubicBezTo>
                <a:cubicBezTo>
                  <a:pt x="1843" y="2087"/>
                  <a:pt x="1936" y="2293"/>
                  <a:pt x="2078" y="2293"/>
                </a:cubicBezTo>
                <a:cubicBezTo>
                  <a:pt x="2101" y="2293"/>
                  <a:pt x="2125" y="2288"/>
                  <a:pt x="2150" y="2276"/>
                </a:cubicBezTo>
                <a:cubicBezTo>
                  <a:pt x="2152" y="2274"/>
                  <a:pt x="2155" y="2273"/>
                  <a:pt x="2156" y="2273"/>
                </a:cubicBezTo>
                <a:lnTo>
                  <a:pt x="2156" y="2273"/>
                </a:lnTo>
                <a:cubicBezTo>
                  <a:pt x="2157" y="2272"/>
                  <a:pt x="2158" y="2272"/>
                  <a:pt x="2160" y="2271"/>
                </a:cubicBezTo>
                <a:cubicBezTo>
                  <a:pt x="2192" y="2260"/>
                  <a:pt x="2223" y="2248"/>
                  <a:pt x="2256" y="2241"/>
                </a:cubicBezTo>
                <a:cubicBezTo>
                  <a:pt x="2272" y="2237"/>
                  <a:pt x="2290" y="2232"/>
                  <a:pt x="2308" y="2230"/>
                </a:cubicBezTo>
                <a:lnTo>
                  <a:pt x="2308" y="2230"/>
                </a:lnTo>
                <a:cubicBezTo>
                  <a:pt x="2220" y="2379"/>
                  <a:pt x="2123" y="2513"/>
                  <a:pt x="1991" y="2631"/>
                </a:cubicBezTo>
                <a:cubicBezTo>
                  <a:pt x="1985" y="2635"/>
                  <a:pt x="1955" y="2660"/>
                  <a:pt x="1956" y="2660"/>
                </a:cubicBezTo>
                <a:cubicBezTo>
                  <a:pt x="1956" y="2660"/>
                  <a:pt x="1956" y="2660"/>
                  <a:pt x="1956" y="2660"/>
                </a:cubicBezTo>
                <a:lnTo>
                  <a:pt x="1956" y="2660"/>
                </a:lnTo>
                <a:cubicBezTo>
                  <a:pt x="1944" y="2669"/>
                  <a:pt x="1932" y="2678"/>
                  <a:pt x="1919" y="2686"/>
                </a:cubicBezTo>
                <a:cubicBezTo>
                  <a:pt x="1904" y="2695"/>
                  <a:pt x="1890" y="2704"/>
                  <a:pt x="1874" y="2712"/>
                </a:cubicBezTo>
                <a:cubicBezTo>
                  <a:pt x="1867" y="2716"/>
                  <a:pt x="1843" y="2726"/>
                  <a:pt x="1835" y="2730"/>
                </a:cubicBezTo>
                <a:lnTo>
                  <a:pt x="1835" y="2730"/>
                </a:lnTo>
                <a:cubicBezTo>
                  <a:pt x="1812" y="2738"/>
                  <a:pt x="1787" y="2743"/>
                  <a:pt x="1764" y="2750"/>
                </a:cubicBezTo>
                <a:cubicBezTo>
                  <a:pt x="1763" y="2751"/>
                  <a:pt x="1762" y="2751"/>
                  <a:pt x="1763" y="2752"/>
                </a:cubicBezTo>
                <a:lnTo>
                  <a:pt x="1763" y="2752"/>
                </a:lnTo>
                <a:cubicBezTo>
                  <a:pt x="1761" y="2752"/>
                  <a:pt x="1759" y="2752"/>
                  <a:pt x="1757" y="2752"/>
                </a:cubicBezTo>
                <a:cubicBezTo>
                  <a:pt x="1746" y="2752"/>
                  <a:pt x="1735" y="2751"/>
                  <a:pt x="1725" y="2751"/>
                </a:cubicBezTo>
                <a:cubicBezTo>
                  <a:pt x="1719" y="2751"/>
                  <a:pt x="1714" y="2751"/>
                  <a:pt x="1709" y="2752"/>
                </a:cubicBezTo>
                <a:cubicBezTo>
                  <a:pt x="1709" y="2752"/>
                  <a:pt x="1709" y="2752"/>
                  <a:pt x="1709" y="2752"/>
                </a:cubicBezTo>
                <a:lnTo>
                  <a:pt x="1709" y="2752"/>
                </a:lnTo>
                <a:cubicBezTo>
                  <a:pt x="1707" y="2751"/>
                  <a:pt x="1706" y="2751"/>
                  <a:pt x="1704" y="2750"/>
                </a:cubicBezTo>
                <a:cubicBezTo>
                  <a:pt x="1693" y="2746"/>
                  <a:pt x="1681" y="2743"/>
                  <a:pt x="1668" y="2740"/>
                </a:cubicBezTo>
                <a:cubicBezTo>
                  <a:pt x="1666" y="2740"/>
                  <a:pt x="1665" y="2739"/>
                  <a:pt x="1663" y="2739"/>
                </a:cubicBezTo>
                <a:lnTo>
                  <a:pt x="1663" y="2739"/>
                </a:lnTo>
                <a:cubicBezTo>
                  <a:pt x="1663" y="2739"/>
                  <a:pt x="1663" y="2739"/>
                  <a:pt x="1663" y="2739"/>
                </a:cubicBezTo>
                <a:cubicBezTo>
                  <a:pt x="1650" y="2731"/>
                  <a:pt x="1637" y="2724"/>
                  <a:pt x="1624" y="2717"/>
                </a:cubicBezTo>
                <a:cubicBezTo>
                  <a:pt x="1616" y="2713"/>
                  <a:pt x="1599" y="2699"/>
                  <a:pt x="1599" y="2699"/>
                </a:cubicBezTo>
                <a:lnTo>
                  <a:pt x="1599" y="2699"/>
                </a:lnTo>
                <a:cubicBezTo>
                  <a:pt x="1599" y="2699"/>
                  <a:pt x="1604" y="2703"/>
                  <a:pt x="1617" y="2714"/>
                </a:cubicBezTo>
                <a:cubicBezTo>
                  <a:pt x="1606" y="2707"/>
                  <a:pt x="1596" y="2698"/>
                  <a:pt x="1587" y="2689"/>
                </a:cubicBezTo>
                <a:cubicBezTo>
                  <a:pt x="1577" y="2679"/>
                  <a:pt x="1569" y="2670"/>
                  <a:pt x="1558" y="2660"/>
                </a:cubicBezTo>
                <a:cubicBezTo>
                  <a:pt x="1555" y="2655"/>
                  <a:pt x="1552" y="2651"/>
                  <a:pt x="1548" y="2647"/>
                </a:cubicBezTo>
                <a:cubicBezTo>
                  <a:pt x="1548" y="2646"/>
                  <a:pt x="1547" y="2646"/>
                  <a:pt x="1547" y="2645"/>
                </a:cubicBezTo>
                <a:lnTo>
                  <a:pt x="1547" y="2645"/>
                </a:lnTo>
                <a:cubicBezTo>
                  <a:pt x="1547" y="2645"/>
                  <a:pt x="1547" y="2645"/>
                  <a:pt x="1547" y="2645"/>
                </a:cubicBezTo>
                <a:cubicBezTo>
                  <a:pt x="1529" y="2622"/>
                  <a:pt x="1513" y="2598"/>
                  <a:pt x="1498" y="2572"/>
                </a:cubicBezTo>
                <a:cubicBezTo>
                  <a:pt x="1491" y="2559"/>
                  <a:pt x="1485" y="2546"/>
                  <a:pt x="1478" y="2533"/>
                </a:cubicBezTo>
                <a:cubicBezTo>
                  <a:pt x="1470" y="2517"/>
                  <a:pt x="1465" y="2503"/>
                  <a:pt x="1465" y="2503"/>
                </a:cubicBezTo>
                <a:lnTo>
                  <a:pt x="1465" y="2503"/>
                </a:lnTo>
                <a:cubicBezTo>
                  <a:pt x="1465" y="2503"/>
                  <a:pt x="1466" y="2506"/>
                  <a:pt x="1469" y="2514"/>
                </a:cubicBezTo>
                <a:cubicBezTo>
                  <a:pt x="1446" y="2451"/>
                  <a:pt x="1427" y="2388"/>
                  <a:pt x="1414" y="2323"/>
                </a:cubicBezTo>
                <a:cubicBezTo>
                  <a:pt x="1412" y="2312"/>
                  <a:pt x="1410" y="2301"/>
                  <a:pt x="1408" y="2291"/>
                </a:cubicBezTo>
                <a:lnTo>
                  <a:pt x="1408" y="2291"/>
                </a:lnTo>
                <a:cubicBezTo>
                  <a:pt x="1408" y="2287"/>
                  <a:pt x="1404" y="2260"/>
                  <a:pt x="1403" y="2252"/>
                </a:cubicBezTo>
                <a:cubicBezTo>
                  <a:pt x="1401" y="2214"/>
                  <a:pt x="1398" y="2176"/>
                  <a:pt x="1399" y="2137"/>
                </a:cubicBezTo>
                <a:cubicBezTo>
                  <a:pt x="1399" y="2102"/>
                  <a:pt x="1401" y="2067"/>
                  <a:pt x="1403" y="2032"/>
                </a:cubicBezTo>
                <a:cubicBezTo>
                  <a:pt x="1405" y="2021"/>
                  <a:pt x="1409" y="1994"/>
                  <a:pt x="1408" y="1994"/>
                </a:cubicBezTo>
                <a:lnTo>
                  <a:pt x="1408" y="1994"/>
                </a:lnTo>
                <a:cubicBezTo>
                  <a:pt x="1408" y="1994"/>
                  <a:pt x="1408" y="1994"/>
                  <a:pt x="1408" y="1995"/>
                </a:cubicBezTo>
                <a:lnTo>
                  <a:pt x="1408" y="1995"/>
                </a:lnTo>
                <a:cubicBezTo>
                  <a:pt x="1411" y="1978"/>
                  <a:pt x="1413" y="1963"/>
                  <a:pt x="1417" y="1947"/>
                </a:cubicBezTo>
                <a:cubicBezTo>
                  <a:pt x="1424" y="1912"/>
                  <a:pt x="1433" y="1877"/>
                  <a:pt x="1443" y="1844"/>
                </a:cubicBezTo>
                <a:cubicBezTo>
                  <a:pt x="1449" y="1826"/>
                  <a:pt x="1455" y="1810"/>
                  <a:pt x="1460" y="1792"/>
                </a:cubicBezTo>
                <a:cubicBezTo>
                  <a:pt x="1463" y="1784"/>
                  <a:pt x="1467" y="1775"/>
                  <a:pt x="1470" y="1765"/>
                </a:cubicBezTo>
                <a:lnTo>
                  <a:pt x="1470" y="1765"/>
                </a:lnTo>
                <a:cubicBezTo>
                  <a:pt x="1471" y="1764"/>
                  <a:pt x="1471" y="1762"/>
                  <a:pt x="1472" y="1760"/>
                </a:cubicBezTo>
                <a:cubicBezTo>
                  <a:pt x="1488" y="1728"/>
                  <a:pt x="1504" y="1698"/>
                  <a:pt x="1522" y="1667"/>
                </a:cubicBezTo>
                <a:cubicBezTo>
                  <a:pt x="1532" y="1651"/>
                  <a:pt x="1542" y="1636"/>
                  <a:pt x="1551" y="1622"/>
                </a:cubicBezTo>
                <a:cubicBezTo>
                  <a:pt x="1557" y="1614"/>
                  <a:pt x="1561" y="1607"/>
                  <a:pt x="1567" y="1600"/>
                </a:cubicBezTo>
                <a:cubicBezTo>
                  <a:pt x="1567" y="1599"/>
                  <a:pt x="1567" y="1599"/>
                  <a:pt x="1567" y="1599"/>
                </a:cubicBezTo>
                <a:lnTo>
                  <a:pt x="1567" y="1599"/>
                </a:lnTo>
                <a:cubicBezTo>
                  <a:pt x="1567" y="1599"/>
                  <a:pt x="1564" y="1602"/>
                  <a:pt x="1563" y="1604"/>
                </a:cubicBezTo>
                <a:lnTo>
                  <a:pt x="1563" y="1604"/>
                </a:lnTo>
                <a:cubicBezTo>
                  <a:pt x="1564" y="1602"/>
                  <a:pt x="1567" y="1599"/>
                  <a:pt x="1573" y="1592"/>
                </a:cubicBezTo>
                <a:cubicBezTo>
                  <a:pt x="1598" y="1566"/>
                  <a:pt x="1621" y="1540"/>
                  <a:pt x="1647" y="1515"/>
                </a:cubicBezTo>
                <a:cubicBezTo>
                  <a:pt x="1660" y="1502"/>
                  <a:pt x="1675" y="1490"/>
                  <a:pt x="1690" y="1480"/>
                </a:cubicBezTo>
                <a:lnTo>
                  <a:pt x="1690" y="1480"/>
                </a:lnTo>
                <a:cubicBezTo>
                  <a:pt x="1682" y="1486"/>
                  <a:pt x="1680" y="1488"/>
                  <a:pt x="1680" y="1488"/>
                </a:cubicBezTo>
                <a:cubicBezTo>
                  <a:pt x="1681" y="1488"/>
                  <a:pt x="1715" y="1463"/>
                  <a:pt x="1722" y="1458"/>
                </a:cubicBezTo>
                <a:cubicBezTo>
                  <a:pt x="1755" y="1437"/>
                  <a:pt x="1788" y="1419"/>
                  <a:pt x="1822" y="1404"/>
                </a:cubicBezTo>
                <a:lnTo>
                  <a:pt x="1822" y="1404"/>
                </a:lnTo>
                <a:cubicBezTo>
                  <a:pt x="1822" y="1404"/>
                  <a:pt x="1821" y="1404"/>
                  <a:pt x="1821" y="1404"/>
                </a:cubicBezTo>
                <a:cubicBezTo>
                  <a:pt x="1833" y="1400"/>
                  <a:pt x="1843" y="1395"/>
                  <a:pt x="1855" y="1391"/>
                </a:cubicBezTo>
                <a:cubicBezTo>
                  <a:pt x="1880" y="1382"/>
                  <a:pt x="1903" y="1375"/>
                  <a:pt x="1928" y="1368"/>
                </a:cubicBezTo>
                <a:cubicBezTo>
                  <a:pt x="2007" y="1346"/>
                  <a:pt x="2099" y="1335"/>
                  <a:pt x="2194" y="1335"/>
                </a:cubicBezTo>
                <a:cubicBezTo>
                  <a:pt x="2302" y="1335"/>
                  <a:pt x="2414" y="1350"/>
                  <a:pt x="2515" y="1379"/>
                </a:cubicBezTo>
                <a:cubicBezTo>
                  <a:pt x="2759" y="1452"/>
                  <a:pt x="3030" y="1597"/>
                  <a:pt x="3165" y="1791"/>
                </a:cubicBezTo>
                <a:cubicBezTo>
                  <a:pt x="3230" y="1887"/>
                  <a:pt x="3257" y="1944"/>
                  <a:pt x="3280" y="2057"/>
                </a:cubicBezTo>
                <a:cubicBezTo>
                  <a:pt x="3290" y="2105"/>
                  <a:pt x="3290" y="2111"/>
                  <a:pt x="3290" y="2175"/>
                </a:cubicBezTo>
                <a:cubicBezTo>
                  <a:pt x="3292" y="2200"/>
                  <a:pt x="3290" y="2223"/>
                  <a:pt x="3289" y="2248"/>
                </a:cubicBezTo>
                <a:cubicBezTo>
                  <a:pt x="3287" y="2260"/>
                  <a:pt x="3286" y="2273"/>
                  <a:pt x="3284" y="2285"/>
                </a:cubicBezTo>
                <a:cubicBezTo>
                  <a:pt x="3284" y="2287"/>
                  <a:pt x="3284" y="2289"/>
                  <a:pt x="3284" y="2290"/>
                </a:cubicBezTo>
                <a:lnTo>
                  <a:pt x="3284" y="2290"/>
                </a:lnTo>
                <a:cubicBezTo>
                  <a:pt x="3283" y="2297"/>
                  <a:pt x="3282" y="2303"/>
                  <a:pt x="3280" y="2309"/>
                </a:cubicBezTo>
                <a:cubicBezTo>
                  <a:pt x="3238" y="2520"/>
                  <a:pt x="3143" y="2702"/>
                  <a:pt x="3008" y="2860"/>
                </a:cubicBezTo>
                <a:cubicBezTo>
                  <a:pt x="2854" y="3042"/>
                  <a:pt x="2681" y="3175"/>
                  <a:pt x="2469" y="3282"/>
                </a:cubicBezTo>
                <a:cubicBezTo>
                  <a:pt x="2282" y="3376"/>
                  <a:pt x="2072" y="3432"/>
                  <a:pt x="1860" y="3432"/>
                </a:cubicBezTo>
                <a:cubicBezTo>
                  <a:pt x="1842" y="3432"/>
                  <a:pt x="1824" y="3432"/>
                  <a:pt x="1807" y="3431"/>
                </a:cubicBezTo>
                <a:cubicBezTo>
                  <a:pt x="1528" y="3421"/>
                  <a:pt x="1209" y="3288"/>
                  <a:pt x="951" y="3149"/>
                </a:cubicBezTo>
                <a:cubicBezTo>
                  <a:pt x="730" y="3029"/>
                  <a:pt x="526" y="2872"/>
                  <a:pt x="413" y="2663"/>
                </a:cubicBezTo>
                <a:cubicBezTo>
                  <a:pt x="333" y="2512"/>
                  <a:pt x="316" y="2325"/>
                  <a:pt x="354" y="2159"/>
                </a:cubicBezTo>
                <a:cubicBezTo>
                  <a:pt x="454" y="1721"/>
                  <a:pt x="816" y="1349"/>
                  <a:pt x="1179" y="1061"/>
                </a:cubicBezTo>
                <a:cubicBezTo>
                  <a:pt x="1579" y="745"/>
                  <a:pt x="2047" y="491"/>
                  <a:pt x="2538" y="363"/>
                </a:cubicBezTo>
                <a:cubicBezTo>
                  <a:pt x="2640" y="337"/>
                  <a:pt x="2763" y="313"/>
                  <a:pt x="2837" y="306"/>
                </a:cubicBezTo>
                <a:cubicBezTo>
                  <a:pt x="2919" y="297"/>
                  <a:pt x="2991" y="242"/>
                  <a:pt x="2991" y="153"/>
                </a:cubicBezTo>
                <a:cubicBezTo>
                  <a:pt x="2991" y="80"/>
                  <a:pt x="2927" y="0"/>
                  <a:pt x="284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10992152" y="901431"/>
            <a:ext cx="313097" cy="316368"/>
          </a:xfrm>
          <a:custGeom>
            <a:avLst/>
            <a:gdLst/>
            <a:ahLst/>
            <a:cxnLst/>
            <a:rect l="l" t="t" r="r" b="b"/>
            <a:pathLst>
              <a:path w="3925" h="3966" extrusionOk="0">
                <a:moveTo>
                  <a:pt x="2051" y="519"/>
                </a:moveTo>
                <a:cubicBezTo>
                  <a:pt x="2352" y="1046"/>
                  <a:pt x="2822" y="1500"/>
                  <a:pt x="3345" y="1805"/>
                </a:cubicBezTo>
                <a:cubicBezTo>
                  <a:pt x="2663" y="2102"/>
                  <a:pt x="2252" y="2583"/>
                  <a:pt x="2184" y="3295"/>
                </a:cubicBezTo>
                <a:cubicBezTo>
                  <a:pt x="1836" y="2611"/>
                  <a:pt x="1338" y="2045"/>
                  <a:pt x="618" y="1785"/>
                </a:cubicBezTo>
                <a:cubicBezTo>
                  <a:pt x="1182" y="1466"/>
                  <a:pt x="1642" y="1028"/>
                  <a:pt x="2051" y="519"/>
                </a:cubicBezTo>
                <a:close/>
                <a:moveTo>
                  <a:pt x="2028" y="0"/>
                </a:moveTo>
                <a:cubicBezTo>
                  <a:pt x="1933" y="0"/>
                  <a:pt x="1842" y="73"/>
                  <a:pt x="1887" y="184"/>
                </a:cubicBezTo>
                <a:cubicBezTo>
                  <a:pt x="1892" y="196"/>
                  <a:pt x="1897" y="206"/>
                  <a:pt x="1902" y="218"/>
                </a:cubicBezTo>
                <a:cubicBezTo>
                  <a:pt x="1413" y="844"/>
                  <a:pt x="856" y="1369"/>
                  <a:pt x="120" y="1696"/>
                </a:cubicBezTo>
                <a:cubicBezTo>
                  <a:pt x="1" y="1748"/>
                  <a:pt x="31" y="1951"/>
                  <a:pt x="157" y="1976"/>
                </a:cubicBezTo>
                <a:cubicBezTo>
                  <a:pt x="1102" y="2156"/>
                  <a:pt x="1681" y="2854"/>
                  <a:pt x="2041" y="3706"/>
                </a:cubicBezTo>
                <a:cubicBezTo>
                  <a:pt x="2068" y="3774"/>
                  <a:pt x="2128" y="3804"/>
                  <a:pt x="2187" y="3807"/>
                </a:cubicBezTo>
                <a:cubicBezTo>
                  <a:pt x="2188" y="3810"/>
                  <a:pt x="2188" y="3814"/>
                  <a:pt x="2188" y="3819"/>
                </a:cubicBezTo>
                <a:cubicBezTo>
                  <a:pt x="2198" y="3916"/>
                  <a:pt x="2280" y="3965"/>
                  <a:pt x="2357" y="3965"/>
                </a:cubicBezTo>
                <a:cubicBezTo>
                  <a:pt x="2434" y="3965"/>
                  <a:pt x="2505" y="3916"/>
                  <a:pt x="2495" y="3819"/>
                </a:cubicBezTo>
                <a:cubicBezTo>
                  <a:pt x="2385" y="2832"/>
                  <a:pt x="2831" y="2268"/>
                  <a:pt x="3759" y="1975"/>
                </a:cubicBezTo>
                <a:cubicBezTo>
                  <a:pt x="3875" y="1940"/>
                  <a:pt x="3924" y="1754"/>
                  <a:pt x="3796" y="1696"/>
                </a:cubicBezTo>
                <a:cubicBezTo>
                  <a:pt x="3131" y="1390"/>
                  <a:pt x="2463" y="795"/>
                  <a:pt x="2182" y="103"/>
                </a:cubicBezTo>
                <a:cubicBezTo>
                  <a:pt x="2153" y="31"/>
                  <a:pt x="2090" y="0"/>
                  <a:pt x="202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8"/>
          <p:cNvGrpSpPr/>
          <p:nvPr/>
        </p:nvGrpSpPr>
        <p:grpSpPr>
          <a:xfrm>
            <a:off x="11305219" y="669212"/>
            <a:ext cx="253031" cy="232211"/>
            <a:chOff x="6476077" y="96834"/>
            <a:chExt cx="189773" cy="174158"/>
          </a:xfrm>
        </p:grpSpPr>
        <p:sp>
          <p:nvSpPr>
            <p:cNvPr id="196" name="Google Shape;196;p8"/>
            <p:cNvSpPr/>
            <p:nvPr/>
          </p:nvSpPr>
          <p:spPr>
            <a:xfrm>
              <a:off x="6558997" y="96834"/>
              <a:ext cx="106852" cy="174038"/>
            </a:xfrm>
            <a:custGeom>
              <a:avLst/>
              <a:gdLst/>
              <a:ahLst/>
              <a:cxnLst/>
              <a:rect l="l" t="t" r="r" b="b"/>
              <a:pathLst>
                <a:path w="1786" h="2909" extrusionOk="0">
                  <a:moveTo>
                    <a:pt x="208" y="0"/>
                  </a:moveTo>
                  <a:cubicBezTo>
                    <a:pt x="107" y="0"/>
                    <a:pt x="0" y="112"/>
                    <a:pt x="61" y="233"/>
                  </a:cubicBezTo>
                  <a:cubicBezTo>
                    <a:pt x="207" y="525"/>
                    <a:pt x="338" y="824"/>
                    <a:pt x="550" y="1075"/>
                  </a:cubicBezTo>
                  <a:cubicBezTo>
                    <a:pt x="692" y="1244"/>
                    <a:pt x="865" y="1374"/>
                    <a:pt x="1055" y="1478"/>
                  </a:cubicBezTo>
                  <a:lnTo>
                    <a:pt x="1055" y="1478"/>
                  </a:lnTo>
                  <a:cubicBezTo>
                    <a:pt x="809" y="1548"/>
                    <a:pt x="582" y="1665"/>
                    <a:pt x="436" y="1880"/>
                  </a:cubicBezTo>
                  <a:cubicBezTo>
                    <a:pt x="269" y="2124"/>
                    <a:pt x="266" y="2441"/>
                    <a:pt x="198" y="2718"/>
                  </a:cubicBezTo>
                  <a:cubicBezTo>
                    <a:pt x="170" y="2833"/>
                    <a:pt x="265" y="2909"/>
                    <a:pt x="357" y="2909"/>
                  </a:cubicBezTo>
                  <a:cubicBezTo>
                    <a:pt x="417" y="2909"/>
                    <a:pt x="475" y="2876"/>
                    <a:pt x="494" y="2800"/>
                  </a:cubicBezTo>
                  <a:cubicBezTo>
                    <a:pt x="526" y="2664"/>
                    <a:pt x="547" y="2525"/>
                    <a:pt x="575" y="2388"/>
                  </a:cubicBezTo>
                  <a:cubicBezTo>
                    <a:pt x="586" y="2328"/>
                    <a:pt x="599" y="2267"/>
                    <a:pt x="618" y="2207"/>
                  </a:cubicBezTo>
                  <a:cubicBezTo>
                    <a:pt x="621" y="2196"/>
                    <a:pt x="641" y="2144"/>
                    <a:pt x="640" y="2144"/>
                  </a:cubicBezTo>
                  <a:lnTo>
                    <a:pt x="640" y="2144"/>
                  </a:lnTo>
                  <a:cubicBezTo>
                    <a:pt x="640" y="2144"/>
                    <a:pt x="639" y="2146"/>
                    <a:pt x="637" y="2150"/>
                  </a:cubicBezTo>
                  <a:lnTo>
                    <a:pt x="637" y="2150"/>
                  </a:lnTo>
                  <a:cubicBezTo>
                    <a:pt x="649" y="2122"/>
                    <a:pt x="662" y="2095"/>
                    <a:pt x="678" y="2068"/>
                  </a:cubicBezTo>
                  <a:cubicBezTo>
                    <a:pt x="737" y="1971"/>
                    <a:pt x="821" y="1902"/>
                    <a:pt x="948" y="1842"/>
                  </a:cubicBezTo>
                  <a:cubicBezTo>
                    <a:pt x="1138" y="1752"/>
                    <a:pt x="1363" y="1714"/>
                    <a:pt x="1570" y="1687"/>
                  </a:cubicBezTo>
                  <a:cubicBezTo>
                    <a:pt x="1737" y="1665"/>
                    <a:pt x="1785" y="1445"/>
                    <a:pt x="1611" y="1386"/>
                  </a:cubicBezTo>
                  <a:cubicBezTo>
                    <a:pt x="1284" y="1275"/>
                    <a:pt x="978" y="1115"/>
                    <a:pt x="754" y="843"/>
                  </a:cubicBezTo>
                  <a:cubicBezTo>
                    <a:pt x="569" y="618"/>
                    <a:pt x="455" y="337"/>
                    <a:pt x="325" y="78"/>
                  </a:cubicBezTo>
                  <a:cubicBezTo>
                    <a:pt x="298" y="23"/>
                    <a:pt x="253" y="0"/>
                    <a:pt x="2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6476077" y="106107"/>
              <a:ext cx="108168" cy="164885"/>
            </a:xfrm>
            <a:custGeom>
              <a:avLst/>
              <a:gdLst/>
              <a:ahLst/>
              <a:cxnLst/>
              <a:rect l="l" t="t" r="r" b="b"/>
              <a:pathLst>
                <a:path w="1808" h="2756" extrusionOk="0">
                  <a:moveTo>
                    <a:pt x="1573" y="0"/>
                  </a:moveTo>
                  <a:cubicBezTo>
                    <a:pt x="1538" y="0"/>
                    <a:pt x="1503" y="14"/>
                    <a:pt x="1471" y="46"/>
                  </a:cubicBezTo>
                  <a:cubicBezTo>
                    <a:pt x="1255" y="265"/>
                    <a:pt x="1121" y="538"/>
                    <a:pt x="952" y="790"/>
                  </a:cubicBezTo>
                  <a:cubicBezTo>
                    <a:pt x="757" y="1081"/>
                    <a:pt x="490" y="1272"/>
                    <a:pt x="160" y="1385"/>
                  </a:cubicBezTo>
                  <a:cubicBezTo>
                    <a:pt x="1" y="1439"/>
                    <a:pt x="21" y="1684"/>
                    <a:pt x="201" y="1686"/>
                  </a:cubicBezTo>
                  <a:cubicBezTo>
                    <a:pt x="365" y="1687"/>
                    <a:pt x="522" y="1712"/>
                    <a:pt x="659" y="1801"/>
                  </a:cubicBezTo>
                  <a:cubicBezTo>
                    <a:pt x="759" y="1865"/>
                    <a:pt x="833" y="1967"/>
                    <a:pt x="900" y="2073"/>
                  </a:cubicBezTo>
                  <a:cubicBezTo>
                    <a:pt x="1065" y="2332"/>
                    <a:pt x="1217" y="2591"/>
                    <a:pt x="1502" y="2737"/>
                  </a:cubicBezTo>
                  <a:cubicBezTo>
                    <a:pt x="1527" y="2749"/>
                    <a:pt x="1551" y="2755"/>
                    <a:pt x="1574" y="2755"/>
                  </a:cubicBezTo>
                  <a:cubicBezTo>
                    <a:pt x="1714" y="2755"/>
                    <a:pt x="1807" y="2549"/>
                    <a:pt x="1657" y="2473"/>
                  </a:cubicBezTo>
                  <a:cubicBezTo>
                    <a:pt x="1384" y="2332"/>
                    <a:pt x="1282" y="2078"/>
                    <a:pt x="1109" y="1835"/>
                  </a:cubicBezTo>
                  <a:cubicBezTo>
                    <a:pt x="1019" y="1707"/>
                    <a:pt x="914" y="1592"/>
                    <a:pt x="776" y="1513"/>
                  </a:cubicBezTo>
                  <a:cubicBezTo>
                    <a:pt x="747" y="1497"/>
                    <a:pt x="717" y="1482"/>
                    <a:pt x="687" y="1469"/>
                  </a:cubicBezTo>
                  <a:lnTo>
                    <a:pt x="687" y="1469"/>
                  </a:lnTo>
                  <a:cubicBezTo>
                    <a:pt x="873" y="1350"/>
                    <a:pt x="1035" y="1200"/>
                    <a:pt x="1172" y="1011"/>
                  </a:cubicBezTo>
                  <a:cubicBezTo>
                    <a:pt x="1349" y="764"/>
                    <a:pt x="1471" y="481"/>
                    <a:pt x="1687" y="262"/>
                  </a:cubicBezTo>
                  <a:cubicBezTo>
                    <a:pt x="1795" y="154"/>
                    <a:pt x="1689" y="0"/>
                    <a:pt x="1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8"/>
          <p:cNvGrpSpPr/>
          <p:nvPr/>
        </p:nvGrpSpPr>
        <p:grpSpPr>
          <a:xfrm>
            <a:off x="353017" y="6278033"/>
            <a:ext cx="290761" cy="304641"/>
            <a:chOff x="4930687" y="3942774"/>
            <a:chExt cx="218071" cy="228481"/>
          </a:xfrm>
        </p:grpSpPr>
        <p:sp>
          <p:nvSpPr>
            <p:cNvPr id="199" name="Google Shape;199;p8"/>
            <p:cNvSpPr/>
            <p:nvPr/>
          </p:nvSpPr>
          <p:spPr>
            <a:xfrm>
              <a:off x="5054410" y="3942774"/>
              <a:ext cx="18307" cy="63597"/>
            </a:xfrm>
            <a:custGeom>
              <a:avLst/>
              <a:gdLst/>
              <a:ahLst/>
              <a:cxnLst/>
              <a:rect l="l" t="t" r="r" b="b"/>
              <a:pathLst>
                <a:path w="306" h="1063" extrusionOk="0">
                  <a:moveTo>
                    <a:pt x="153" y="0"/>
                  </a:moveTo>
                  <a:cubicBezTo>
                    <a:pt x="77" y="0"/>
                    <a:pt x="1" y="49"/>
                    <a:pt x="1" y="148"/>
                  </a:cubicBezTo>
                  <a:lnTo>
                    <a:pt x="1" y="915"/>
                  </a:lnTo>
                  <a:cubicBezTo>
                    <a:pt x="1" y="1013"/>
                    <a:pt x="77" y="1062"/>
                    <a:pt x="153" y="1062"/>
                  </a:cubicBezTo>
                  <a:cubicBezTo>
                    <a:pt x="230" y="1062"/>
                    <a:pt x="306" y="1013"/>
                    <a:pt x="306" y="915"/>
                  </a:cubicBezTo>
                  <a:lnTo>
                    <a:pt x="306" y="148"/>
                  </a:lnTo>
                  <a:cubicBezTo>
                    <a:pt x="306" y="49"/>
                    <a:pt x="230" y="0"/>
                    <a:pt x="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4990095" y="3970295"/>
              <a:ext cx="40503" cy="54742"/>
            </a:xfrm>
            <a:custGeom>
              <a:avLst/>
              <a:gdLst/>
              <a:ahLst/>
              <a:cxnLst/>
              <a:rect l="l" t="t" r="r" b="b"/>
              <a:pathLst>
                <a:path w="677" h="915" extrusionOk="0">
                  <a:moveTo>
                    <a:pt x="152" y="0"/>
                  </a:moveTo>
                  <a:cubicBezTo>
                    <a:pt x="75" y="0"/>
                    <a:pt x="0" y="49"/>
                    <a:pt x="4" y="148"/>
                  </a:cubicBezTo>
                  <a:cubicBezTo>
                    <a:pt x="11" y="408"/>
                    <a:pt x="178" y="685"/>
                    <a:pt x="354" y="868"/>
                  </a:cubicBezTo>
                  <a:cubicBezTo>
                    <a:pt x="386" y="901"/>
                    <a:pt x="422" y="915"/>
                    <a:pt x="457" y="915"/>
                  </a:cubicBezTo>
                  <a:cubicBezTo>
                    <a:pt x="572" y="915"/>
                    <a:pt x="676" y="761"/>
                    <a:pt x="570" y="652"/>
                  </a:cubicBezTo>
                  <a:cubicBezTo>
                    <a:pt x="451" y="528"/>
                    <a:pt x="315" y="309"/>
                    <a:pt x="309" y="148"/>
                  </a:cubicBezTo>
                  <a:cubicBezTo>
                    <a:pt x="306" y="49"/>
                    <a:pt x="228" y="0"/>
                    <a:pt x="1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4930687" y="4043464"/>
              <a:ext cx="80647" cy="27341"/>
            </a:xfrm>
            <a:custGeom>
              <a:avLst/>
              <a:gdLst/>
              <a:ahLst/>
              <a:cxnLst/>
              <a:rect l="l" t="t" r="r" b="b"/>
              <a:pathLst>
                <a:path w="1348" h="457" extrusionOk="0">
                  <a:moveTo>
                    <a:pt x="238" y="1"/>
                  </a:moveTo>
                  <a:cubicBezTo>
                    <a:pt x="95" y="1"/>
                    <a:pt x="0" y="208"/>
                    <a:pt x="153" y="283"/>
                  </a:cubicBezTo>
                  <a:cubicBezTo>
                    <a:pt x="461" y="430"/>
                    <a:pt x="811" y="457"/>
                    <a:pt x="1149" y="457"/>
                  </a:cubicBezTo>
                  <a:cubicBezTo>
                    <a:pt x="1346" y="457"/>
                    <a:pt x="1347" y="150"/>
                    <a:pt x="1149" y="150"/>
                  </a:cubicBezTo>
                  <a:cubicBezTo>
                    <a:pt x="870" y="150"/>
                    <a:pt x="565" y="141"/>
                    <a:pt x="308" y="17"/>
                  </a:cubicBezTo>
                  <a:cubicBezTo>
                    <a:pt x="284" y="6"/>
                    <a:pt x="260"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4962575" y="4098206"/>
              <a:ext cx="48759" cy="36435"/>
            </a:xfrm>
            <a:custGeom>
              <a:avLst/>
              <a:gdLst/>
              <a:ahLst/>
              <a:cxnLst/>
              <a:rect l="l" t="t" r="r" b="b"/>
              <a:pathLst>
                <a:path w="815" h="609" extrusionOk="0">
                  <a:moveTo>
                    <a:pt x="619" y="0"/>
                  </a:moveTo>
                  <a:cubicBezTo>
                    <a:pt x="618" y="0"/>
                    <a:pt x="617" y="0"/>
                    <a:pt x="616" y="0"/>
                  </a:cubicBezTo>
                  <a:cubicBezTo>
                    <a:pt x="337" y="6"/>
                    <a:pt x="16" y="139"/>
                    <a:pt x="4" y="460"/>
                  </a:cubicBezTo>
                  <a:cubicBezTo>
                    <a:pt x="0" y="559"/>
                    <a:pt x="75" y="608"/>
                    <a:pt x="152" y="608"/>
                  </a:cubicBezTo>
                  <a:cubicBezTo>
                    <a:pt x="228" y="608"/>
                    <a:pt x="307" y="559"/>
                    <a:pt x="311" y="460"/>
                  </a:cubicBezTo>
                  <a:cubicBezTo>
                    <a:pt x="311" y="434"/>
                    <a:pt x="322" y="402"/>
                    <a:pt x="366" y="370"/>
                  </a:cubicBezTo>
                  <a:cubicBezTo>
                    <a:pt x="436" y="317"/>
                    <a:pt x="531" y="308"/>
                    <a:pt x="616" y="307"/>
                  </a:cubicBezTo>
                  <a:cubicBezTo>
                    <a:pt x="812" y="304"/>
                    <a:pt x="814" y="0"/>
                    <a:pt x="6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5023300" y="4116453"/>
              <a:ext cx="31170" cy="54802"/>
            </a:xfrm>
            <a:custGeom>
              <a:avLst/>
              <a:gdLst/>
              <a:ahLst/>
              <a:cxnLst/>
              <a:rect l="l" t="t" r="r" b="b"/>
              <a:pathLst>
                <a:path w="521" h="916" extrusionOk="0">
                  <a:moveTo>
                    <a:pt x="220" y="0"/>
                  </a:moveTo>
                  <a:cubicBezTo>
                    <a:pt x="104" y="0"/>
                    <a:pt x="0" y="154"/>
                    <a:pt x="106" y="263"/>
                  </a:cubicBezTo>
                  <a:cubicBezTo>
                    <a:pt x="235" y="396"/>
                    <a:pt x="214" y="590"/>
                    <a:pt x="214" y="767"/>
                  </a:cubicBezTo>
                  <a:cubicBezTo>
                    <a:pt x="214" y="866"/>
                    <a:pt x="291" y="915"/>
                    <a:pt x="368" y="915"/>
                  </a:cubicBezTo>
                  <a:cubicBezTo>
                    <a:pt x="444" y="915"/>
                    <a:pt x="521" y="866"/>
                    <a:pt x="521" y="767"/>
                  </a:cubicBezTo>
                  <a:cubicBezTo>
                    <a:pt x="521" y="503"/>
                    <a:pt x="516" y="249"/>
                    <a:pt x="322" y="47"/>
                  </a:cubicBezTo>
                  <a:cubicBezTo>
                    <a:pt x="290" y="14"/>
                    <a:pt x="255"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5072657" y="4098206"/>
              <a:ext cx="36973" cy="36734"/>
            </a:xfrm>
            <a:custGeom>
              <a:avLst/>
              <a:gdLst/>
              <a:ahLst/>
              <a:cxnLst/>
              <a:rect l="l" t="t" r="r" b="b"/>
              <a:pathLst>
                <a:path w="618" h="614" extrusionOk="0">
                  <a:moveTo>
                    <a:pt x="150" y="0"/>
                  </a:moveTo>
                  <a:cubicBezTo>
                    <a:pt x="70" y="0"/>
                    <a:pt x="1" y="75"/>
                    <a:pt x="1" y="154"/>
                  </a:cubicBezTo>
                  <a:cubicBezTo>
                    <a:pt x="1" y="240"/>
                    <a:pt x="71" y="304"/>
                    <a:pt x="154" y="307"/>
                  </a:cubicBezTo>
                  <a:cubicBezTo>
                    <a:pt x="223" y="310"/>
                    <a:pt x="305" y="393"/>
                    <a:pt x="308" y="460"/>
                  </a:cubicBezTo>
                  <a:cubicBezTo>
                    <a:pt x="310" y="543"/>
                    <a:pt x="376" y="614"/>
                    <a:pt x="461" y="614"/>
                  </a:cubicBezTo>
                  <a:cubicBezTo>
                    <a:pt x="541" y="614"/>
                    <a:pt x="617" y="543"/>
                    <a:pt x="614" y="460"/>
                  </a:cubicBezTo>
                  <a:cubicBezTo>
                    <a:pt x="605" y="215"/>
                    <a:pt x="400" y="9"/>
                    <a:pt x="154" y="0"/>
                  </a:cubicBezTo>
                  <a:cubicBezTo>
                    <a:pt x="153" y="0"/>
                    <a:pt x="151"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088392" y="4043224"/>
              <a:ext cx="60366" cy="18427"/>
            </a:xfrm>
            <a:custGeom>
              <a:avLst/>
              <a:gdLst/>
              <a:ahLst/>
              <a:cxnLst/>
              <a:rect l="l" t="t" r="r" b="b"/>
              <a:pathLst>
                <a:path w="1009" h="308" extrusionOk="0">
                  <a:moveTo>
                    <a:pt x="198" y="1"/>
                  </a:moveTo>
                  <a:cubicBezTo>
                    <a:pt x="1" y="1"/>
                    <a:pt x="1" y="307"/>
                    <a:pt x="198" y="307"/>
                  </a:cubicBezTo>
                  <a:lnTo>
                    <a:pt x="810" y="307"/>
                  </a:lnTo>
                  <a:cubicBezTo>
                    <a:pt x="1007" y="307"/>
                    <a:pt x="1008" y="1"/>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5090725" y="3970295"/>
              <a:ext cx="28179" cy="45170"/>
            </a:xfrm>
            <a:custGeom>
              <a:avLst/>
              <a:gdLst/>
              <a:ahLst/>
              <a:cxnLst/>
              <a:rect l="l" t="t" r="r" b="b"/>
              <a:pathLst>
                <a:path w="471" h="755" extrusionOk="0">
                  <a:moveTo>
                    <a:pt x="320" y="0"/>
                  </a:moveTo>
                  <a:cubicBezTo>
                    <a:pt x="243" y="0"/>
                    <a:pt x="164" y="49"/>
                    <a:pt x="159" y="148"/>
                  </a:cubicBezTo>
                  <a:cubicBezTo>
                    <a:pt x="154" y="220"/>
                    <a:pt x="108" y="288"/>
                    <a:pt x="79" y="351"/>
                  </a:cubicBezTo>
                  <a:cubicBezTo>
                    <a:pt x="39" y="434"/>
                    <a:pt x="11" y="514"/>
                    <a:pt x="6" y="608"/>
                  </a:cubicBezTo>
                  <a:cubicBezTo>
                    <a:pt x="0" y="706"/>
                    <a:pt x="75" y="755"/>
                    <a:pt x="151" y="755"/>
                  </a:cubicBezTo>
                  <a:cubicBezTo>
                    <a:pt x="228" y="755"/>
                    <a:pt x="307" y="706"/>
                    <a:pt x="312" y="608"/>
                  </a:cubicBezTo>
                  <a:cubicBezTo>
                    <a:pt x="317" y="535"/>
                    <a:pt x="363" y="468"/>
                    <a:pt x="393" y="404"/>
                  </a:cubicBezTo>
                  <a:cubicBezTo>
                    <a:pt x="432" y="320"/>
                    <a:pt x="460" y="240"/>
                    <a:pt x="466" y="148"/>
                  </a:cubicBezTo>
                  <a:cubicBezTo>
                    <a:pt x="471" y="49"/>
                    <a:pt x="397"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65925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20737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25089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24"/>
        <p:cNvGrpSpPr/>
        <p:nvPr/>
      </p:nvGrpSpPr>
      <p:grpSpPr>
        <a:xfrm>
          <a:off x="0" y="0"/>
          <a:ext cx="0" cy="0"/>
          <a:chOff x="0" y="0"/>
          <a:chExt cx="0" cy="0"/>
        </a:xfrm>
      </p:grpSpPr>
      <p:sp>
        <p:nvSpPr>
          <p:cNvPr id="325" name="Google Shape;325;p14"/>
          <p:cNvSpPr/>
          <p:nvPr/>
        </p:nvSpPr>
        <p:spPr>
          <a:xfrm rot="-10692833">
            <a:off x="10649244" y="646408"/>
            <a:ext cx="693597" cy="516307"/>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134911" y="719318"/>
            <a:ext cx="11105862" cy="696157"/>
          </a:xfrm>
          <a:custGeom>
            <a:avLst/>
            <a:gdLst/>
            <a:ahLst/>
            <a:cxnLst/>
            <a:rect l="l" t="t" r="r" b="b"/>
            <a:pathLst>
              <a:path w="93238" h="6394" extrusionOk="0">
                <a:moveTo>
                  <a:pt x="0" y="1"/>
                </a:moveTo>
                <a:lnTo>
                  <a:pt x="0" y="6393"/>
                </a:lnTo>
                <a:lnTo>
                  <a:pt x="93237" y="6393"/>
                </a:lnTo>
                <a:lnTo>
                  <a:pt x="91460" y="3197"/>
                </a:lnTo>
                <a:lnTo>
                  <a:pt x="9322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4"/>
          <p:cNvSpPr txBox="1">
            <a:spLocks noGrp="1"/>
          </p:cNvSpPr>
          <p:nvPr>
            <p:ph type="title"/>
          </p:nvPr>
        </p:nvSpPr>
        <p:spPr>
          <a:xfrm>
            <a:off x="950967" y="748600"/>
            <a:ext cx="102900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9" name="Google Shape;329;p14"/>
          <p:cNvSpPr txBox="1">
            <a:spLocks noGrp="1"/>
          </p:cNvSpPr>
          <p:nvPr>
            <p:ph type="subTitle" idx="1"/>
          </p:nvPr>
        </p:nvSpPr>
        <p:spPr>
          <a:xfrm>
            <a:off x="1751951" y="4032100"/>
            <a:ext cx="3589600" cy="13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30" name="Google Shape;330;p14"/>
          <p:cNvSpPr/>
          <p:nvPr/>
        </p:nvSpPr>
        <p:spPr>
          <a:xfrm rot="-10692833">
            <a:off x="10867778" y="789812"/>
            <a:ext cx="476460" cy="351787"/>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4"/>
          <p:cNvSpPr txBox="1">
            <a:spLocks noGrp="1"/>
          </p:cNvSpPr>
          <p:nvPr>
            <p:ph type="subTitle" idx="2"/>
          </p:nvPr>
        </p:nvSpPr>
        <p:spPr>
          <a:xfrm>
            <a:off x="6850284" y="4032100"/>
            <a:ext cx="3589600" cy="13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32" name="Google Shape;332;p14"/>
          <p:cNvSpPr txBox="1">
            <a:spLocks noGrp="1"/>
          </p:cNvSpPr>
          <p:nvPr>
            <p:ph type="subTitle" idx="3"/>
          </p:nvPr>
        </p:nvSpPr>
        <p:spPr>
          <a:xfrm>
            <a:off x="1752084" y="3687833"/>
            <a:ext cx="3589600" cy="5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2133"/>
              </a:spcBef>
              <a:spcAft>
                <a:spcPts val="0"/>
              </a:spcAft>
              <a:buSzPts val="1800"/>
              <a:buNone/>
              <a:defRPr sz="2400" b="1"/>
            </a:lvl2pPr>
            <a:lvl3pPr lvl="2" algn="ctr" rtl="0">
              <a:spcBef>
                <a:spcPts val="2133"/>
              </a:spcBef>
              <a:spcAft>
                <a:spcPts val="0"/>
              </a:spcAft>
              <a:buSzPts val="1800"/>
              <a:buNone/>
              <a:defRPr sz="2400" b="1"/>
            </a:lvl3pPr>
            <a:lvl4pPr lvl="3" algn="ctr" rtl="0">
              <a:spcBef>
                <a:spcPts val="2133"/>
              </a:spcBef>
              <a:spcAft>
                <a:spcPts val="0"/>
              </a:spcAft>
              <a:buSzPts val="1800"/>
              <a:buNone/>
              <a:defRPr sz="2400" b="1"/>
            </a:lvl4pPr>
            <a:lvl5pPr lvl="4" algn="ctr" rtl="0">
              <a:spcBef>
                <a:spcPts val="2133"/>
              </a:spcBef>
              <a:spcAft>
                <a:spcPts val="0"/>
              </a:spcAft>
              <a:buSzPts val="1800"/>
              <a:buNone/>
              <a:defRPr sz="2400" b="1"/>
            </a:lvl5pPr>
            <a:lvl6pPr lvl="5" algn="ctr" rtl="0">
              <a:spcBef>
                <a:spcPts val="2133"/>
              </a:spcBef>
              <a:spcAft>
                <a:spcPts val="0"/>
              </a:spcAft>
              <a:buSzPts val="1800"/>
              <a:buNone/>
              <a:defRPr sz="2400" b="1"/>
            </a:lvl6pPr>
            <a:lvl7pPr lvl="6" algn="ctr" rtl="0">
              <a:spcBef>
                <a:spcPts val="2133"/>
              </a:spcBef>
              <a:spcAft>
                <a:spcPts val="0"/>
              </a:spcAft>
              <a:buSzPts val="1800"/>
              <a:buNone/>
              <a:defRPr sz="2400" b="1"/>
            </a:lvl7pPr>
            <a:lvl8pPr lvl="7" algn="ctr" rtl="0">
              <a:spcBef>
                <a:spcPts val="2133"/>
              </a:spcBef>
              <a:spcAft>
                <a:spcPts val="0"/>
              </a:spcAft>
              <a:buSzPts val="1800"/>
              <a:buNone/>
              <a:defRPr sz="2400" b="1"/>
            </a:lvl8pPr>
            <a:lvl9pPr lvl="8" algn="ctr" rtl="0">
              <a:spcBef>
                <a:spcPts val="2133"/>
              </a:spcBef>
              <a:spcAft>
                <a:spcPts val="2133"/>
              </a:spcAft>
              <a:buSzPts val="1800"/>
              <a:buNone/>
              <a:defRPr sz="2400" b="1"/>
            </a:lvl9pPr>
          </a:lstStyle>
          <a:p>
            <a:endParaRPr/>
          </a:p>
        </p:txBody>
      </p:sp>
      <p:sp>
        <p:nvSpPr>
          <p:cNvPr id="333" name="Google Shape;333;p14"/>
          <p:cNvSpPr txBox="1">
            <a:spLocks noGrp="1"/>
          </p:cNvSpPr>
          <p:nvPr>
            <p:ph type="subTitle" idx="4"/>
          </p:nvPr>
        </p:nvSpPr>
        <p:spPr>
          <a:xfrm>
            <a:off x="6850417" y="3687833"/>
            <a:ext cx="3589600" cy="5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2133"/>
              </a:spcBef>
              <a:spcAft>
                <a:spcPts val="0"/>
              </a:spcAft>
              <a:buSzPts val="1800"/>
              <a:buNone/>
              <a:defRPr sz="2400" b="1"/>
            </a:lvl2pPr>
            <a:lvl3pPr lvl="2" algn="ctr" rtl="0">
              <a:spcBef>
                <a:spcPts val="2133"/>
              </a:spcBef>
              <a:spcAft>
                <a:spcPts val="0"/>
              </a:spcAft>
              <a:buSzPts val="1800"/>
              <a:buNone/>
              <a:defRPr sz="2400" b="1"/>
            </a:lvl3pPr>
            <a:lvl4pPr lvl="3" algn="ctr" rtl="0">
              <a:spcBef>
                <a:spcPts val="2133"/>
              </a:spcBef>
              <a:spcAft>
                <a:spcPts val="0"/>
              </a:spcAft>
              <a:buSzPts val="1800"/>
              <a:buNone/>
              <a:defRPr sz="2400" b="1"/>
            </a:lvl4pPr>
            <a:lvl5pPr lvl="4" algn="ctr" rtl="0">
              <a:spcBef>
                <a:spcPts val="2133"/>
              </a:spcBef>
              <a:spcAft>
                <a:spcPts val="0"/>
              </a:spcAft>
              <a:buSzPts val="1800"/>
              <a:buNone/>
              <a:defRPr sz="2400" b="1"/>
            </a:lvl5pPr>
            <a:lvl6pPr lvl="5" algn="ctr" rtl="0">
              <a:spcBef>
                <a:spcPts val="2133"/>
              </a:spcBef>
              <a:spcAft>
                <a:spcPts val="0"/>
              </a:spcAft>
              <a:buSzPts val="1800"/>
              <a:buNone/>
              <a:defRPr sz="2400" b="1"/>
            </a:lvl6pPr>
            <a:lvl7pPr lvl="6" algn="ctr" rtl="0">
              <a:spcBef>
                <a:spcPts val="2133"/>
              </a:spcBef>
              <a:spcAft>
                <a:spcPts val="0"/>
              </a:spcAft>
              <a:buSzPts val="1800"/>
              <a:buNone/>
              <a:defRPr sz="2400" b="1"/>
            </a:lvl7pPr>
            <a:lvl8pPr lvl="7" algn="ctr" rtl="0">
              <a:spcBef>
                <a:spcPts val="2133"/>
              </a:spcBef>
              <a:spcAft>
                <a:spcPts val="0"/>
              </a:spcAft>
              <a:buSzPts val="1800"/>
              <a:buNone/>
              <a:defRPr sz="2400" b="1"/>
            </a:lvl8pPr>
            <a:lvl9pPr lvl="8" algn="ctr" rtl="0">
              <a:spcBef>
                <a:spcPts val="2133"/>
              </a:spcBef>
              <a:spcAft>
                <a:spcPts val="2133"/>
              </a:spcAft>
              <a:buSzPts val="1800"/>
              <a:buNone/>
              <a:defRPr sz="2400" b="1"/>
            </a:lvl9pPr>
          </a:lstStyle>
          <a:p>
            <a:endParaRPr/>
          </a:p>
        </p:txBody>
      </p:sp>
      <p:sp>
        <p:nvSpPr>
          <p:cNvPr id="334" name="Google Shape;334;p14"/>
          <p:cNvSpPr/>
          <p:nvPr/>
        </p:nvSpPr>
        <p:spPr>
          <a:xfrm>
            <a:off x="6095985" y="6381713"/>
            <a:ext cx="313097" cy="316368"/>
          </a:xfrm>
          <a:custGeom>
            <a:avLst/>
            <a:gdLst/>
            <a:ahLst/>
            <a:cxnLst/>
            <a:rect l="l" t="t" r="r" b="b"/>
            <a:pathLst>
              <a:path w="3925" h="3966" extrusionOk="0">
                <a:moveTo>
                  <a:pt x="2051" y="519"/>
                </a:moveTo>
                <a:cubicBezTo>
                  <a:pt x="2352" y="1046"/>
                  <a:pt x="2822" y="1500"/>
                  <a:pt x="3345" y="1805"/>
                </a:cubicBezTo>
                <a:cubicBezTo>
                  <a:pt x="2663" y="2102"/>
                  <a:pt x="2252" y="2583"/>
                  <a:pt x="2184" y="3295"/>
                </a:cubicBezTo>
                <a:cubicBezTo>
                  <a:pt x="1836" y="2611"/>
                  <a:pt x="1338" y="2045"/>
                  <a:pt x="618" y="1785"/>
                </a:cubicBezTo>
                <a:cubicBezTo>
                  <a:pt x="1182" y="1466"/>
                  <a:pt x="1642" y="1028"/>
                  <a:pt x="2051" y="519"/>
                </a:cubicBezTo>
                <a:close/>
                <a:moveTo>
                  <a:pt x="2028" y="0"/>
                </a:moveTo>
                <a:cubicBezTo>
                  <a:pt x="1933" y="0"/>
                  <a:pt x="1842" y="73"/>
                  <a:pt x="1887" y="184"/>
                </a:cubicBezTo>
                <a:cubicBezTo>
                  <a:pt x="1892" y="196"/>
                  <a:pt x="1897" y="206"/>
                  <a:pt x="1902" y="218"/>
                </a:cubicBezTo>
                <a:cubicBezTo>
                  <a:pt x="1413" y="844"/>
                  <a:pt x="856" y="1369"/>
                  <a:pt x="120" y="1696"/>
                </a:cubicBezTo>
                <a:cubicBezTo>
                  <a:pt x="1" y="1748"/>
                  <a:pt x="31" y="1951"/>
                  <a:pt x="157" y="1976"/>
                </a:cubicBezTo>
                <a:cubicBezTo>
                  <a:pt x="1102" y="2156"/>
                  <a:pt x="1681" y="2854"/>
                  <a:pt x="2041" y="3706"/>
                </a:cubicBezTo>
                <a:cubicBezTo>
                  <a:pt x="2068" y="3774"/>
                  <a:pt x="2128" y="3804"/>
                  <a:pt x="2187" y="3807"/>
                </a:cubicBezTo>
                <a:cubicBezTo>
                  <a:pt x="2188" y="3810"/>
                  <a:pt x="2188" y="3814"/>
                  <a:pt x="2188" y="3819"/>
                </a:cubicBezTo>
                <a:cubicBezTo>
                  <a:pt x="2198" y="3916"/>
                  <a:pt x="2280" y="3965"/>
                  <a:pt x="2357" y="3965"/>
                </a:cubicBezTo>
                <a:cubicBezTo>
                  <a:pt x="2434" y="3965"/>
                  <a:pt x="2505" y="3916"/>
                  <a:pt x="2495" y="3819"/>
                </a:cubicBezTo>
                <a:cubicBezTo>
                  <a:pt x="2385" y="2832"/>
                  <a:pt x="2831" y="2268"/>
                  <a:pt x="3759" y="1975"/>
                </a:cubicBezTo>
                <a:cubicBezTo>
                  <a:pt x="3875" y="1940"/>
                  <a:pt x="3924" y="1754"/>
                  <a:pt x="3796" y="1696"/>
                </a:cubicBezTo>
                <a:cubicBezTo>
                  <a:pt x="3131" y="1390"/>
                  <a:pt x="2463" y="795"/>
                  <a:pt x="2182" y="103"/>
                </a:cubicBezTo>
                <a:cubicBezTo>
                  <a:pt x="2153" y="31"/>
                  <a:pt x="2090" y="0"/>
                  <a:pt x="202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5" name="Google Shape;335;p14"/>
          <p:cNvGrpSpPr/>
          <p:nvPr/>
        </p:nvGrpSpPr>
        <p:grpSpPr>
          <a:xfrm>
            <a:off x="5842986" y="6264879"/>
            <a:ext cx="253031" cy="232211"/>
            <a:chOff x="6476077" y="96834"/>
            <a:chExt cx="189773" cy="174158"/>
          </a:xfrm>
        </p:grpSpPr>
        <p:sp>
          <p:nvSpPr>
            <p:cNvPr id="336" name="Google Shape;336;p14"/>
            <p:cNvSpPr/>
            <p:nvPr/>
          </p:nvSpPr>
          <p:spPr>
            <a:xfrm>
              <a:off x="6558997" y="96834"/>
              <a:ext cx="106852" cy="174038"/>
            </a:xfrm>
            <a:custGeom>
              <a:avLst/>
              <a:gdLst/>
              <a:ahLst/>
              <a:cxnLst/>
              <a:rect l="l" t="t" r="r" b="b"/>
              <a:pathLst>
                <a:path w="1786" h="2909" extrusionOk="0">
                  <a:moveTo>
                    <a:pt x="208" y="0"/>
                  </a:moveTo>
                  <a:cubicBezTo>
                    <a:pt x="107" y="0"/>
                    <a:pt x="0" y="112"/>
                    <a:pt x="61" y="233"/>
                  </a:cubicBezTo>
                  <a:cubicBezTo>
                    <a:pt x="207" y="525"/>
                    <a:pt x="338" y="824"/>
                    <a:pt x="550" y="1075"/>
                  </a:cubicBezTo>
                  <a:cubicBezTo>
                    <a:pt x="692" y="1244"/>
                    <a:pt x="865" y="1374"/>
                    <a:pt x="1055" y="1478"/>
                  </a:cubicBezTo>
                  <a:lnTo>
                    <a:pt x="1055" y="1478"/>
                  </a:lnTo>
                  <a:cubicBezTo>
                    <a:pt x="809" y="1548"/>
                    <a:pt x="582" y="1665"/>
                    <a:pt x="436" y="1880"/>
                  </a:cubicBezTo>
                  <a:cubicBezTo>
                    <a:pt x="269" y="2124"/>
                    <a:pt x="266" y="2441"/>
                    <a:pt x="198" y="2718"/>
                  </a:cubicBezTo>
                  <a:cubicBezTo>
                    <a:pt x="170" y="2833"/>
                    <a:pt x="265" y="2909"/>
                    <a:pt x="357" y="2909"/>
                  </a:cubicBezTo>
                  <a:cubicBezTo>
                    <a:pt x="417" y="2909"/>
                    <a:pt x="475" y="2876"/>
                    <a:pt x="494" y="2800"/>
                  </a:cubicBezTo>
                  <a:cubicBezTo>
                    <a:pt x="526" y="2664"/>
                    <a:pt x="547" y="2525"/>
                    <a:pt x="575" y="2388"/>
                  </a:cubicBezTo>
                  <a:cubicBezTo>
                    <a:pt x="586" y="2328"/>
                    <a:pt x="599" y="2267"/>
                    <a:pt x="618" y="2207"/>
                  </a:cubicBezTo>
                  <a:cubicBezTo>
                    <a:pt x="621" y="2196"/>
                    <a:pt x="641" y="2144"/>
                    <a:pt x="640" y="2144"/>
                  </a:cubicBezTo>
                  <a:lnTo>
                    <a:pt x="640" y="2144"/>
                  </a:lnTo>
                  <a:cubicBezTo>
                    <a:pt x="640" y="2144"/>
                    <a:pt x="639" y="2146"/>
                    <a:pt x="637" y="2150"/>
                  </a:cubicBezTo>
                  <a:lnTo>
                    <a:pt x="637" y="2150"/>
                  </a:lnTo>
                  <a:cubicBezTo>
                    <a:pt x="649" y="2122"/>
                    <a:pt x="662" y="2095"/>
                    <a:pt x="678" y="2068"/>
                  </a:cubicBezTo>
                  <a:cubicBezTo>
                    <a:pt x="737" y="1971"/>
                    <a:pt x="821" y="1902"/>
                    <a:pt x="948" y="1842"/>
                  </a:cubicBezTo>
                  <a:cubicBezTo>
                    <a:pt x="1138" y="1752"/>
                    <a:pt x="1363" y="1714"/>
                    <a:pt x="1570" y="1687"/>
                  </a:cubicBezTo>
                  <a:cubicBezTo>
                    <a:pt x="1737" y="1665"/>
                    <a:pt x="1785" y="1445"/>
                    <a:pt x="1611" y="1386"/>
                  </a:cubicBezTo>
                  <a:cubicBezTo>
                    <a:pt x="1284" y="1275"/>
                    <a:pt x="978" y="1115"/>
                    <a:pt x="754" y="843"/>
                  </a:cubicBezTo>
                  <a:cubicBezTo>
                    <a:pt x="569" y="618"/>
                    <a:pt x="455" y="337"/>
                    <a:pt x="325" y="78"/>
                  </a:cubicBezTo>
                  <a:cubicBezTo>
                    <a:pt x="298" y="23"/>
                    <a:pt x="253" y="0"/>
                    <a:pt x="2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6476077" y="106107"/>
              <a:ext cx="108168" cy="164885"/>
            </a:xfrm>
            <a:custGeom>
              <a:avLst/>
              <a:gdLst/>
              <a:ahLst/>
              <a:cxnLst/>
              <a:rect l="l" t="t" r="r" b="b"/>
              <a:pathLst>
                <a:path w="1808" h="2756" extrusionOk="0">
                  <a:moveTo>
                    <a:pt x="1573" y="0"/>
                  </a:moveTo>
                  <a:cubicBezTo>
                    <a:pt x="1538" y="0"/>
                    <a:pt x="1503" y="14"/>
                    <a:pt x="1471" y="46"/>
                  </a:cubicBezTo>
                  <a:cubicBezTo>
                    <a:pt x="1255" y="265"/>
                    <a:pt x="1121" y="538"/>
                    <a:pt x="952" y="790"/>
                  </a:cubicBezTo>
                  <a:cubicBezTo>
                    <a:pt x="757" y="1081"/>
                    <a:pt x="490" y="1272"/>
                    <a:pt x="160" y="1385"/>
                  </a:cubicBezTo>
                  <a:cubicBezTo>
                    <a:pt x="1" y="1439"/>
                    <a:pt x="21" y="1684"/>
                    <a:pt x="201" y="1686"/>
                  </a:cubicBezTo>
                  <a:cubicBezTo>
                    <a:pt x="365" y="1687"/>
                    <a:pt x="522" y="1712"/>
                    <a:pt x="659" y="1801"/>
                  </a:cubicBezTo>
                  <a:cubicBezTo>
                    <a:pt x="759" y="1865"/>
                    <a:pt x="833" y="1967"/>
                    <a:pt x="900" y="2073"/>
                  </a:cubicBezTo>
                  <a:cubicBezTo>
                    <a:pt x="1065" y="2332"/>
                    <a:pt x="1217" y="2591"/>
                    <a:pt x="1502" y="2737"/>
                  </a:cubicBezTo>
                  <a:cubicBezTo>
                    <a:pt x="1527" y="2749"/>
                    <a:pt x="1551" y="2755"/>
                    <a:pt x="1574" y="2755"/>
                  </a:cubicBezTo>
                  <a:cubicBezTo>
                    <a:pt x="1714" y="2755"/>
                    <a:pt x="1807" y="2549"/>
                    <a:pt x="1657" y="2473"/>
                  </a:cubicBezTo>
                  <a:cubicBezTo>
                    <a:pt x="1384" y="2332"/>
                    <a:pt x="1282" y="2078"/>
                    <a:pt x="1109" y="1835"/>
                  </a:cubicBezTo>
                  <a:cubicBezTo>
                    <a:pt x="1019" y="1707"/>
                    <a:pt x="914" y="1592"/>
                    <a:pt x="776" y="1513"/>
                  </a:cubicBezTo>
                  <a:cubicBezTo>
                    <a:pt x="747" y="1497"/>
                    <a:pt x="717" y="1482"/>
                    <a:pt x="687" y="1469"/>
                  </a:cubicBezTo>
                  <a:lnTo>
                    <a:pt x="687" y="1469"/>
                  </a:lnTo>
                  <a:cubicBezTo>
                    <a:pt x="873" y="1350"/>
                    <a:pt x="1035" y="1200"/>
                    <a:pt x="1172" y="1011"/>
                  </a:cubicBezTo>
                  <a:cubicBezTo>
                    <a:pt x="1349" y="764"/>
                    <a:pt x="1471" y="481"/>
                    <a:pt x="1687" y="262"/>
                  </a:cubicBezTo>
                  <a:cubicBezTo>
                    <a:pt x="1795" y="154"/>
                    <a:pt x="1689" y="0"/>
                    <a:pt x="1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3925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20"/>
        <p:cNvGrpSpPr/>
        <p:nvPr/>
      </p:nvGrpSpPr>
      <p:grpSpPr>
        <a:xfrm>
          <a:off x="0" y="0"/>
          <a:ext cx="0" cy="0"/>
          <a:chOff x="0" y="0"/>
          <a:chExt cx="0" cy="0"/>
        </a:xfrm>
      </p:grpSpPr>
      <p:sp>
        <p:nvSpPr>
          <p:cNvPr id="721" name="Google Shape;721;p30"/>
          <p:cNvSpPr txBox="1">
            <a:spLocks noGrp="1"/>
          </p:cNvSpPr>
          <p:nvPr>
            <p:ph type="title" hasCustomPrompt="1"/>
          </p:nvPr>
        </p:nvSpPr>
        <p:spPr>
          <a:xfrm>
            <a:off x="950967" y="1583400"/>
            <a:ext cx="4580400" cy="3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0"/>
              <a:buNone/>
              <a:defRPr sz="20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27" name="Google Shape;727;p30"/>
          <p:cNvSpPr/>
          <p:nvPr/>
        </p:nvSpPr>
        <p:spPr>
          <a:xfrm>
            <a:off x="6313522" y="361988"/>
            <a:ext cx="5676444" cy="6358192"/>
          </a:xfrm>
          <a:custGeom>
            <a:avLst/>
            <a:gdLst/>
            <a:ahLst/>
            <a:cxnLst/>
            <a:rect l="l" t="t" r="r" b="b"/>
            <a:pathLst>
              <a:path w="40997" h="45923" extrusionOk="0">
                <a:moveTo>
                  <a:pt x="7135" y="1509"/>
                </a:moveTo>
                <a:cubicBezTo>
                  <a:pt x="7176" y="1509"/>
                  <a:pt x="7217" y="1511"/>
                  <a:pt x="7258" y="1516"/>
                </a:cubicBezTo>
                <a:cubicBezTo>
                  <a:pt x="7804" y="1585"/>
                  <a:pt x="8191" y="2081"/>
                  <a:pt x="8124" y="2627"/>
                </a:cubicBezTo>
                <a:cubicBezTo>
                  <a:pt x="8062" y="3130"/>
                  <a:pt x="7633" y="3500"/>
                  <a:pt x="7139" y="3500"/>
                </a:cubicBezTo>
                <a:cubicBezTo>
                  <a:pt x="7098" y="3500"/>
                  <a:pt x="7056" y="3497"/>
                  <a:pt x="7014" y="3492"/>
                </a:cubicBezTo>
                <a:cubicBezTo>
                  <a:pt x="6468" y="3425"/>
                  <a:pt x="6081" y="2928"/>
                  <a:pt x="6148" y="2382"/>
                </a:cubicBezTo>
                <a:cubicBezTo>
                  <a:pt x="6210" y="1878"/>
                  <a:pt x="6641" y="1509"/>
                  <a:pt x="7135" y="1509"/>
                </a:cubicBezTo>
                <a:close/>
                <a:moveTo>
                  <a:pt x="14998" y="2481"/>
                </a:moveTo>
                <a:cubicBezTo>
                  <a:pt x="15039" y="2481"/>
                  <a:pt x="15080" y="2483"/>
                  <a:pt x="15121" y="2489"/>
                </a:cubicBezTo>
                <a:cubicBezTo>
                  <a:pt x="15666" y="2556"/>
                  <a:pt x="16054" y="3054"/>
                  <a:pt x="15987" y="3598"/>
                </a:cubicBezTo>
                <a:cubicBezTo>
                  <a:pt x="15924" y="4103"/>
                  <a:pt x="15495" y="4472"/>
                  <a:pt x="14999" y="4472"/>
                </a:cubicBezTo>
                <a:cubicBezTo>
                  <a:pt x="14959" y="4472"/>
                  <a:pt x="14917" y="4469"/>
                  <a:pt x="14876" y="4464"/>
                </a:cubicBezTo>
                <a:cubicBezTo>
                  <a:pt x="14331" y="4397"/>
                  <a:pt x="13943" y="3901"/>
                  <a:pt x="14012" y="3354"/>
                </a:cubicBezTo>
                <a:cubicBezTo>
                  <a:pt x="14074" y="2850"/>
                  <a:pt x="14502" y="2481"/>
                  <a:pt x="14998" y="2481"/>
                </a:cubicBezTo>
                <a:close/>
                <a:moveTo>
                  <a:pt x="22521" y="3411"/>
                </a:moveTo>
                <a:cubicBezTo>
                  <a:pt x="22562" y="3411"/>
                  <a:pt x="22603" y="3414"/>
                  <a:pt x="22644" y="3419"/>
                </a:cubicBezTo>
                <a:cubicBezTo>
                  <a:pt x="23189" y="3486"/>
                  <a:pt x="23577" y="3982"/>
                  <a:pt x="23509" y="4529"/>
                </a:cubicBezTo>
                <a:cubicBezTo>
                  <a:pt x="23447" y="5033"/>
                  <a:pt x="23018" y="5402"/>
                  <a:pt x="22522" y="5402"/>
                </a:cubicBezTo>
                <a:cubicBezTo>
                  <a:pt x="22482" y="5402"/>
                  <a:pt x="22441" y="5400"/>
                  <a:pt x="22399" y="5394"/>
                </a:cubicBezTo>
                <a:cubicBezTo>
                  <a:pt x="21854" y="5327"/>
                  <a:pt x="21466" y="4829"/>
                  <a:pt x="21533" y="4285"/>
                </a:cubicBezTo>
                <a:cubicBezTo>
                  <a:pt x="21597" y="3780"/>
                  <a:pt x="22025" y="3411"/>
                  <a:pt x="22521" y="3411"/>
                </a:cubicBezTo>
                <a:close/>
                <a:moveTo>
                  <a:pt x="30391" y="4384"/>
                </a:moveTo>
                <a:cubicBezTo>
                  <a:pt x="30431" y="4384"/>
                  <a:pt x="30472" y="4386"/>
                  <a:pt x="30514" y="4391"/>
                </a:cubicBezTo>
                <a:cubicBezTo>
                  <a:pt x="31060" y="4458"/>
                  <a:pt x="31447" y="4956"/>
                  <a:pt x="31379" y="5501"/>
                </a:cubicBezTo>
                <a:cubicBezTo>
                  <a:pt x="31317" y="6006"/>
                  <a:pt x="30889" y="6375"/>
                  <a:pt x="30393" y="6375"/>
                </a:cubicBezTo>
                <a:cubicBezTo>
                  <a:pt x="30352" y="6375"/>
                  <a:pt x="30311" y="6372"/>
                  <a:pt x="30270" y="6367"/>
                </a:cubicBezTo>
                <a:cubicBezTo>
                  <a:pt x="29724" y="6300"/>
                  <a:pt x="29337" y="5803"/>
                  <a:pt x="29404" y="5257"/>
                </a:cubicBezTo>
                <a:cubicBezTo>
                  <a:pt x="29466" y="4754"/>
                  <a:pt x="29896" y="4384"/>
                  <a:pt x="30391" y="4384"/>
                </a:cubicBezTo>
                <a:close/>
                <a:moveTo>
                  <a:pt x="38199" y="5350"/>
                </a:moveTo>
                <a:cubicBezTo>
                  <a:pt x="38241" y="5350"/>
                  <a:pt x="38282" y="5353"/>
                  <a:pt x="38324" y="5358"/>
                </a:cubicBezTo>
                <a:cubicBezTo>
                  <a:pt x="38870" y="5425"/>
                  <a:pt x="39259" y="5922"/>
                  <a:pt x="39190" y="6468"/>
                </a:cubicBezTo>
                <a:cubicBezTo>
                  <a:pt x="39128" y="6971"/>
                  <a:pt x="38699" y="7341"/>
                  <a:pt x="38203" y="7341"/>
                </a:cubicBezTo>
                <a:cubicBezTo>
                  <a:pt x="38163" y="7341"/>
                  <a:pt x="38122" y="7339"/>
                  <a:pt x="38080" y="7334"/>
                </a:cubicBezTo>
                <a:cubicBezTo>
                  <a:pt x="37534" y="7265"/>
                  <a:pt x="37147" y="6768"/>
                  <a:pt x="37215" y="6222"/>
                </a:cubicBezTo>
                <a:cubicBezTo>
                  <a:pt x="37277" y="5720"/>
                  <a:pt x="37705" y="5350"/>
                  <a:pt x="38199" y="5350"/>
                </a:cubicBezTo>
                <a:close/>
                <a:moveTo>
                  <a:pt x="5129" y="0"/>
                </a:moveTo>
                <a:lnTo>
                  <a:pt x="1" y="41490"/>
                </a:lnTo>
                <a:lnTo>
                  <a:pt x="35867" y="45923"/>
                </a:lnTo>
                <a:lnTo>
                  <a:pt x="40997" y="4434"/>
                </a:lnTo>
                <a:lnTo>
                  <a:pt x="512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30"/>
          <p:cNvSpPr/>
          <p:nvPr/>
        </p:nvSpPr>
        <p:spPr>
          <a:xfrm rot="5437892">
            <a:off x="11126627" y="767309"/>
            <a:ext cx="817437" cy="608499"/>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9" name="Google Shape;729;p30"/>
          <p:cNvSpPr/>
          <p:nvPr/>
        </p:nvSpPr>
        <p:spPr>
          <a:xfrm>
            <a:off x="6241204" y="317100"/>
            <a:ext cx="5676444" cy="6358192"/>
          </a:xfrm>
          <a:custGeom>
            <a:avLst/>
            <a:gdLst/>
            <a:ahLst/>
            <a:cxnLst/>
            <a:rect l="l" t="t" r="r" b="b"/>
            <a:pathLst>
              <a:path w="40997" h="45923" extrusionOk="0">
                <a:moveTo>
                  <a:pt x="7135" y="1509"/>
                </a:moveTo>
                <a:cubicBezTo>
                  <a:pt x="7176" y="1509"/>
                  <a:pt x="7217" y="1511"/>
                  <a:pt x="7258" y="1516"/>
                </a:cubicBezTo>
                <a:cubicBezTo>
                  <a:pt x="7804" y="1585"/>
                  <a:pt x="8191" y="2081"/>
                  <a:pt x="8124" y="2627"/>
                </a:cubicBezTo>
                <a:cubicBezTo>
                  <a:pt x="8062" y="3130"/>
                  <a:pt x="7633" y="3500"/>
                  <a:pt x="7139" y="3500"/>
                </a:cubicBezTo>
                <a:cubicBezTo>
                  <a:pt x="7098" y="3500"/>
                  <a:pt x="7056" y="3497"/>
                  <a:pt x="7014" y="3492"/>
                </a:cubicBezTo>
                <a:cubicBezTo>
                  <a:pt x="6468" y="3425"/>
                  <a:pt x="6081" y="2928"/>
                  <a:pt x="6148" y="2382"/>
                </a:cubicBezTo>
                <a:cubicBezTo>
                  <a:pt x="6210" y="1878"/>
                  <a:pt x="6641" y="1509"/>
                  <a:pt x="7135" y="1509"/>
                </a:cubicBezTo>
                <a:close/>
                <a:moveTo>
                  <a:pt x="14998" y="2481"/>
                </a:moveTo>
                <a:cubicBezTo>
                  <a:pt x="15039" y="2481"/>
                  <a:pt x="15080" y="2483"/>
                  <a:pt x="15121" y="2489"/>
                </a:cubicBezTo>
                <a:cubicBezTo>
                  <a:pt x="15666" y="2556"/>
                  <a:pt x="16054" y="3054"/>
                  <a:pt x="15987" y="3598"/>
                </a:cubicBezTo>
                <a:cubicBezTo>
                  <a:pt x="15924" y="4103"/>
                  <a:pt x="15495" y="4472"/>
                  <a:pt x="14999" y="4472"/>
                </a:cubicBezTo>
                <a:cubicBezTo>
                  <a:pt x="14959" y="4472"/>
                  <a:pt x="14917" y="4469"/>
                  <a:pt x="14876" y="4464"/>
                </a:cubicBezTo>
                <a:cubicBezTo>
                  <a:pt x="14331" y="4397"/>
                  <a:pt x="13943" y="3901"/>
                  <a:pt x="14012" y="3354"/>
                </a:cubicBezTo>
                <a:cubicBezTo>
                  <a:pt x="14074" y="2850"/>
                  <a:pt x="14502" y="2481"/>
                  <a:pt x="14998" y="2481"/>
                </a:cubicBezTo>
                <a:close/>
                <a:moveTo>
                  <a:pt x="22521" y="3411"/>
                </a:moveTo>
                <a:cubicBezTo>
                  <a:pt x="22562" y="3411"/>
                  <a:pt x="22603" y="3414"/>
                  <a:pt x="22644" y="3419"/>
                </a:cubicBezTo>
                <a:cubicBezTo>
                  <a:pt x="23189" y="3486"/>
                  <a:pt x="23577" y="3982"/>
                  <a:pt x="23509" y="4529"/>
                </a:cubicBezTo>
                <a:cubicBezTo>
                  <a:pt x="23447" y="5033"/>
                  <a:pt x="23018" y="5402"/>
                  <a:pt x="22522" y="5402"/>
                </a:cubicBezTo>
                <a:cubicBezTo>
                  <a:pt x="22482" y="5402"/>
                  <a:pt x="22441" y="5400"/>
                  <a:pt x="22399" y="5394"/>
                </a:cubicBezTo>
                <a:cubicBezTo>
                  <a:pt x="21854" y="5327"/>
                  <a:pt x="21466" y="4829"/>
                  <a:pt x="21533" y="4285"/>
                </a:cubicBezTo>
                <a:cubicBezTo>
                  <a:pt x="21597" y="3780"/>
                  <a:pt x="22025" y="3411"/>
                  <a:pt x="22521" y="3411"/>
                </a:cubicBezTo>
                <a:close/>
                <a:moveTo>
                  <a:pt x="30391" y="4384"/>
                </a:moveTo>
                <a:cubicBezTo>
                  <a:pt x="30431" y="4384"/>
                  <a:pt x="30472" y="4386"/>
                  <a:pt x="30514" y="4391"/>
                </a:cubicBezTo>
                <a:cubicBezTo>
                  <a:pt x="31060" y="4458"/>
                  <a:pt x="31447" y="4956"/>
                  <a:pt x="31379" y="5501"/>
                </a:cubicBezTo>
                <a:cubicBezTo>
                  <a:pt x="31317" y="6006"/>
                  <a:pt x="30889" y="6375"/>
                  <a:pt x="30393" y="6375"/>
                </a:cubicBezTo>
                <a:cubicBezTo>
                  <a:pt x="30352" y="6375"/>
                  <a:pt x="30311" y="6372"/>
                  <a:pt x="30270" y="6367"/>
                </a:cubicBezTo>
                <a:cubicBezTo>
                  <a:pt x="29724" y="6300"/>
                  <a:pt x="29337" y="5803"/>
                  <a:pt x="29404" y="5257"/>
                </a:cubicBezTo>
                <a:cubicBezTo>
                  <a:pt x="29466" y="4754"/>
                  <a:pt x="29896" y="4384"/>
                  <a:pt x="30391" y="4384"/>
                </a:cubicBezTo>
                <a:close/>
                <a:moveTo>
                  <a:pt x="38199" y="5350"/>
                </a:moveTo>
                <a:cubicBezTo>
                  <a:pt x="38241" y="5350"/>
                  <a:pt x="38282" y="5353"/>
                  <a:pt x="38324" y="5358"/>
                </a:cubicBezTo>
                <a:cubicBezTo>
                  <a:pt x="38870" y="5425"/>
                  <a:pt x="39259" y="5922"/>
                  <a:pt x="39190" y="6468"/>
                </a:cubicBezTo>
                <a:cubicBezTo>
                  <a:pt x="39128" y="6971"/>
                  <a:pt x="38699" y="7341"/>
                  <a:pt x="38203" y="7341"/>
                </a:cubicBezTo>
                <a:cubicBezTo>
                  <a:pt x="38163" y="7341"/>
                  <a:pt x="38122" y="7339"/>
                  <a:pt x="38080" y="7334"/>
                </a:cubicBezTo>
                <a:cubicBezTo>
                  <a:pt x="37534" y="7265"/>
                  <a:pt x="37147" y="6768"/>
                  <a:pt x="37215" y="6222"/>
                </a:cubicBezTo>
                <a:cubicBezTo>
                  <a:pt x="37277" y="5720"/>
                  <a:pt x="37705" y="5350"/>
                  <a:pt x="38199" y="5350"/>
                </a:cubicBezTo>
                <a:close/>
                <a:moveTo>
                  <a:pt x="5129" y="0"/>
                </a:moveTo>
                <a:lnTo>
                  <a:pt x="1" y="41490"/>
                </a:lnTo>
                <a:lnTo>
                  <a:pt x="35867" y="45923"/>
                </a:lnTo>
                <a:lnTo>
                  <a:pt x="40997" y="4434"/>
                </a:lnTo>
                <a:lnTo>
                  <a:pt x="512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0" name="Google Shape;730;p30"/>
          <p:cNvSpPr/>
          <p:nvPr/>
        </p:nvSpPr>
        <p:spPr>
          <a:xfrm rot="5437892">
            <a:off x="11324018" y="736301"/>
            <a:ext cx="561532" cy="414603"/>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30"/>
          <p:cNvSpPr txBox="1">
            <a:spLocks noGrp="1"/>
          </p:cNvSpPr>
          <p:nvPr>
            <p:ph type="title" idx="2"/>
          </p:nvPr>
        </p:nvSpPr>
        <p:spPr>
          <a:xfrm rot="457638">
            <a:off x="6989092" y="2189517"/>
            <a:ext cx="4312556" cy="1685299"/>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5500"/>
              <a:buNone/>
              <a:defRPr sz="7333"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2" name="Google Shape;732;p30"/>
          <p:cNvSpPr txBox="1">
            <a:spLocks noGrp="1"/>
          </p:cNvSpPr>
          <p:nvPr>
            <p:ph type="subTitle" idx="1"/>
          </p:nvPr>
        </p:nvSpPr>
        <p:spPr>
          <a:xfrm rot="458062">
            <a:off x="6742242" y="4190131"/>
            <a:ext cx="4308591" cy="1023872"/>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8672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C65F3B-80B9-4EFE-9C6D-70C1C9746AD6}" type="slidenum">
              <a:rPr lang="en-US" altLang="en-US"/>
              <a:pPr>
                <a:defRPr/>
              </a:pPr>
              <a:t>‹#›</a:t>
            </a:fld>
            <a:endParaRPr lang="en-US" altLang="en-US"/>
          </a:p>
        </p:txBody>
      </p:sp>
    </p:spTree>
    <p:extLst>
      <p:ext uri="{BB962C8B-B14F-4D97-AF65-F5344CB8AC3E}">
        <p14:creationId xmlns:p14="http://schemas.microsoft.com/office/powerpoint/2010/main" val="3278999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50967" y="719333"/>
            <a:ext cx="10290000" cy="763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950967" y="1662767"/>
            <a:ext cx="10290000" cy="4482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1718572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2024/9/25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7170354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A62F6D-9667-4BD4-A47A-AC9F7B5EAEBD}"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8398-1BE3-424D-BFD3-813F8B48E2B8}" type="slidenum">
              <a:rPr lang="en-US" smtClean="0"/>
              <a:t>‹#›</a:t>
            </a:fld>
            <a:endParaRPr lang="en-US"/>
          </a:p>
        </p:txBody>
      </p:sp>
    </p:spTree>
    <p:extLst>
      <p:ext uri="{BB962C8B-B14F-4D97-AF65-F5344CB8AC3E}">
        <p14:creationId xmlns:p14="http://schemas.microsoft.com/office/powerpoint/2010/main" val="245991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279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A62F6D-9667-4BD4-A47A-AC9F7B5EAEBD}"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8398-1BE3-424D-BFD3-813F8B48E2B8}" type="slidenum">
              <a:rPr lang="en-US" smtClean="0"/>
              <a:t>‹#›</a:t>
            </a:fld>
            <a:endParaRPr lang="en-US"/>
          </a:p>
        </p:txBody>
      </p:sp>
    </p:spTree>
    <p:extLst>
      <p:ext uri="{BB962C8B-B14F-4D97-AF65-F5344CB8AC3E}">
        <p14:creationId xmlns:p14="http://schemas.microsoft.com/office/powerpoint/2010/main" val="997206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A62F6D-9667-4BD4-A47A-AC9F7B5EAEBD}"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8398-1BE3-424D-BFD3-813F8B48E2B8}" type="slidenum">
              <a:rPr lang="en-US" smtClean="0"/>
              <a:t>‹#›</a:t>
            </a:fld>
            <a:endParaRPr lang="en-US"/>
          </a:p>
        </p:txBody>
      </p:sp>
    </p:spTree>
    <p:extLst>
      <p:ext uri="{BB962C8B-B14F-4D97-AF65-F5344CB8AC3E}">
        <p14:creationId xmlns:p14="http://schemas.microsoft.com/office/powerpoint/2010/main" val="3287703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A62F6D-9667-4BD4-A47A-AC9F7B5EAEBD}"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8398-1BE3-424D-BFD3-813F8B48E2B8}" type="slidenum">
              <a:rPr lang="en-US" smtClean="0"/>
              <a:t>‹#›</a:t>
            </a:fld>
            <a:endParaRPr lang="en-US"/>
          </a:p>
        </p:txBody>
      </p:sp>
    </p:spTree>
    <p:extLst>
      <p:ext uri="{BB962C8B-B14F-4D97-AF65-F5344CB8AC3E}">
        <p14:creationId xmlns:p14="http://schemas.microsoft.com/office/powerpoint/2010/main" val="420782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A62F6D-9667-4BD4-A47A-AC9F7B5EAEBD}" type="datetimeFigureOut">
              <a:rPr lang="en-US" smtClean="0"/>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A08398-1BE3-424D-BFD3-813F8B48E2B8}" type="slidenum">
              <a:rPr lang="en-US" smtClean="0"/>
              <a:t>‹#›</a:t>
            </a:fld>
            <a:endParaRPr lang="en-US"/>
          </a:p>
        </p:txBody>
      </p:sp>
    </p:spTree>
    <p:extLst>
      <p:ext uri="{BB962C8B-B14F-4D97-AF65-F5344CB8AC3E}">
        <p14:creationId xmlns:p14="http://schemas.microsoft.com/office/powerpoint/2010/main" val="1315973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A62F6D-9667-4BD4-A47A-AC9F7B5EAEBD}" type="datetimeFigureOut">
              <a:rPr lang="en-US" smtClean="0"/>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A08398-1BE3-424D-BFD3-813F8B48E2B8}" type="slidenum">
              <a:rPr lang="en-US" smtClean="0"/>
              <a:t>‹#›</a:t>
            </a:fld>
            <a:endParaRPr lang="en-US"/>
          </a:p>
        </p:txBody>
      </p:sp>
    </p:spTree>
    <p:extLst>
      <p:ext uri="{BB962C8B-B14F-4D97-AF65-F5344CB8AC3E}">
        <p14:creationId xmlns:p14="http://schemas.microsoft.com/office/powerpoint/2010/main" val="3267737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A62F6D-9667-4BD4-A47A-AC9F7B5EAEBD}" type="datetimeFigureOut">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A08398-1BE3-424D-BFD3-813F8B48E2B8}" type="slidenum">
              <a:rPr lang="en-US" smtClean="0"/>
              <a:t>‹#›</a:t>
            </a:fld>
            <a:endParaRPr lang="en-US"/>
          </a:p>
        </p:txBody>
      </p:sp>
    </p:spTree>
    <p:extLst>
      <p:ext uri="{BB962C8B-B14F-4D97-AF65-F5344CB8AC3E}">
        <p14:creationId xmlns:p14="http://schemas.microsoft.com/office/powerpoint/2010/main" val="1300303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A62F6D-9667-4BD4-A47A-AC9F7B5EAEBD}"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8398-1BE3-424D-BFD3-813F8B48E2B8}" type="slidenum">
              <a:rPr lang="en-US" smtClean="0"/>
              <a:t>‹#›</a:t>
            </a:fld>
            <a:endParaRPr lang="en-US"/>
          </a:p>
        </p:txBody>
      </p:sp>
    </p:spTree>
    <p:extLst>
      <p:ext uri="{BB962C8B-B14F-4D97-AF65-F5344CB8AC3E}">
        <p14:creationId xmlns:p14="http://schemas.microsoft.com/office/powerpoint/2010/main" val="2447208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A62F6D-9667-4BD4-A47A-AC9F7B5EAEBD}"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8398-1BE3-424D-BFD3-813F8B48E2B8}" type="slidenum">
              <a:rPr lang="en-US" smtClean="0"/>
              <a:t>‹#›</a:t>
            </a:fld>
            <a:endParaRPr lang="en-US"/>
          </a:p>
        </p:txBody>
      </p:sp>
    </p:spTree>
    <p:extLst>
      <p:ext uri="{BB962C8B-B14F-4D97-AF65-F5344CB8AC3E}">
        <p14:creationId xmlns:p14="http://schemas.microsoft.com/office/powerpoint/2010/main" val="3291551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A62F6D-9667-4BD4-A47A-AC9F7B5EAEBD}"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8398-1BE3-424D-BFD3-813F8B48E2B8}" type="slidenum">
              <a:rPr lang="en-US" smtClean="0"/>
              <a:t>‹#›</a:t>
            </a:fld>
            <a:endParaRPr lang="en-US"/>
          </a:p>
        </p:txBody>
      </p:sp>
    </p:spTree>
    <p:extLst>
      <p:ext uri="{BB962C8B-B14F-4D97-AF65-F5344CB8AC3E}">
        <p14:creationId xmlns:p14="http://schemas.microsoft.com/office/powerpoint/2010/main" val="2341011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A62F6D-9667-4BD4-A47A-AC9F7B5EAEBD}"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8398-1BE3-424D-BFD3-813F8B48E2B8}" type="slidenum">
              <a:rPr lang="en-US" smtClean="0"/>
              <a:t>‹#›</a:t>
            </a:fld>
            <a:endParaRPr lang="en-US"/>
          </a:p>
        </p:txBody>
      </p:sp>
    </p:spTree>
    <p:extLst>
      <p:ext uri="{BB962C8B-B14F-4D97-AF65-F5344CB8AC3E}">
        <p14:creationId xmlns:p14="http://schemas.microsoft.com/office/powerpoint/2010/main" val="1280176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115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016533" y="3232356"/>
            <a:ext cx="1227818" cy="1187245"/>
          </a:xfrm>
          <a:custGeom>
            <a:avLst/>
            <a:gdLst>
              <a:gd name="connsiteX0" fmla="*/ 197878 w 1227818"/>
              <a:gd name="connsiteY0" fmla="*/ 0 h 1187245"/>
              <a:gd name="connsiteX1" fmla="*/ 1029940 w 1227818"/>
              <a:gd name="connsiteY1" fmla="*/ 0 h 1187245"/>
              <a:gd name="connsiteX2" fmla="*/ 1227818 w 1227818"/>
              <a:gd name="connsiteY2" fmla="*/ 197878 h 1187245"/>
              <a:gd name="connsiteX3" fmla="*/ 1227818 w 1227818"/>
              <a:gd name="connsiteY3" fmla="*/ 989367 h 1187245"/>
              <a:gd name="connsiteX4" fmla="*/ 1029940 w 1227818"/>
              <a:gd name="connsiteY4" fmla="*/ 1187245 h 1187245"/>
              <a:gd name="connsiteX5" fmla="*/ 197878 w 1227818"/>
              <a:gd name="connsiteY5" fmla="*/ 1187245 h 1187245"/>
              <a:gd name="connsiteX6" fmla="*/ 0 w 1227818"/>
              <a:gd name="connsiteY6" fmla="*/ 989367 h 1187245"/>
              <a:gd name="connsiteX7" fmla="*/ 0 w 1227818"/>
              <a:gd name="connsiteY7" fmla="*/ 197878 h 1187245"/>
              <a:gd name="connsiteX8" fmla="*/ 197878 w 1227818"/>
              <a:gd name="connsiteY8" fmla="*/ 0 h 118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18" h="1187245">
                <a:moveTo>
                  <a:pt x="197878" y="0"/>
                </a:moveTo>
                <a:lnTo>
                  <a:pt x="1029940" y="0"/>
                </a:lnTo>
                <a:cubicBezTo>
                  <a:pt x="1139225" y="0"/>
                  <a:pt x="1227818" y="88593"/>
                  <a:pt x="1227818" y="197878"/>
                </a:cubicBezTo>
                <a:lnTo>
                  <a:pt x="1227818" y="989367"/>
                </a:lnTo>
                <a:cubicBezTo>
                  <a:pt x="1227818" y="1098652"/>
                  <a:pt x="1139225" y="1187245"/>
                  <a:pt x="1029940" y="1187245"/>
                </a:cubicBezTo>
                <a:lnTo>
                  <a:pt x="197878" y="1187245"/>
                </a:lnTo>
                <a:cubicBezTo>
                  <a:pt x="88593" y="1187245"/>
                  <a:pt x="0" y="1098652"/>
                  <a:pt x="0" y="989367"/>
                </a:cubicBezTo>
                <a:lnTo>
                  <a:pt x="0" y="197878"/>
                </a:lnTo>
                <a:cubicBezTo>
                  <a:pt x="0" y="88593"/>
                  <a:pt x="88593" y="0"/>
                  <a:pt x="197878"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229172" y="4437606"/>
            <a:ext cx="1368571" cy="1456335"/>
          </a:xfrm>
          <a:custGeom>
            <a:avLst/>
            <a:gdLst>
              <a:gd name="connsiteX0" fmla="*/ 228100 w 1368571"/>
              <a:gd name="connsiteY0" fmla="*/ 0 h 1456335"/>
              <a:gd name="connsiteX1" fmla="*/ 1140471 w 1368571"/>
              <a:gd name="connsiteY1" fmla="*/ 0 h 1456335"/>
              <a:gd name="connsiteX2" fmla="*/ 1368571 w 1368571"/>
              <a:gd name="connsiteY2" fmla="*/ 228100 h 1456335"/>
              <a:gd name="connsiteX3" fmla="*/ 1368571 w 1368571"/>
              <a:gd name="connsiteY3" fmla="*/ 1228235 h 1456335"/>
              <a:gd name="connsiteX4" fmla="*/ 1140471 w 1368571"/>
              <a:gd name="connsiteY4" fmla="*/ 1456335 h 1456335"/>
              <a:gd name="connsiteX5" fmla="*/ 228100 w 1368571"/>
              <a:gd name="connsiteY5" fmla="*/ 1456335 h 1456335"/>
              <a:gd name="connsiteX6" fmla="*/ 0 w 1368571"/>
              <a:gd name="connsiteY6" fmla="*/ 1228235 h 1456335"/>
              <a:gd name="connsiteX7" fmla="*/ 0 w 1368571"/>
              <a:gd name="connsiteY7" fmla="*/ 228100 h 1456335"/>
              <a:gd name="connsiteX8" fmla="*/ 228100 w 1368571"/>
              <a:gd name="connsiteY8" fmla="*/ 0 h 14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571" h="1456335">
                <a:moveTo>
                  <a:pt x="228100" y="0"/>
                </a:moveTo>
                <a:lnTo>
                  <a:pt x="1140471" y="0"/>
                </a:lnTo>
                <a:cubicBezTo>
                  <a:pt x="1266447" y="0"/>
                  <a:pt x="1368571" y="102124"/>
                  <a:pt x="1368571" y="228100"/>
                </a:cubicBezTo>
                <a:lnTo>
                  <a:pt x="1368571" y="1228235"/>
                </a:lnTo>
                <a:cubicBezTo>
                  <a:pt x="1368571" y="1354211"/>
                  <a:pt x="1266447" y="1456335"/>
                  <a:pt x="1140471" y="1456335"/>
                </a:cubicBezTo>
                <a:lnTo>
                  <a:pt x="228100" y="1456335"/>
                </a:lnTo>
                <a:cubicBezTo>
                  <a:pt x="102124" y="1456335"/>
                  <a:pt x="0" y="1354211"/>
                  <a:pt x="0" y="1228235"/>
                </a:cubicBezTo>
                <a:lnTo>
                  <a:pt x="0" y="228100"/>
                </a:lnTo>
                <a:cubicBezTo>
                  <a:pt x="0" y="102124"/>
                  <a:pt x="102124" y="0"/>
                  <a:pt x="22810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779937" y="4097250"/>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92499" y="2953851"/>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8200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39980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369282" y="2700483"/>
            <a:ext cx="2137680" cy="2182088"/>
          </a:xfrm>
          <a:custGeom>
            <a:avLst/>
            <a:gdLst>
              <a:gd name="connsiteX0" fmla="*/ 1068840 w 2137680"/>
              <a:gd name="connsiteY0" fmla="*/ 0 h 2182088"/>
              <a:gd name="connsiteX1" fmla="*/ 2137680 w 2137680"/>
              <a:gd name="connsiteY1" fmla="*/ 1091044 h 2182088"/>
              <a:gd name="connsiteX2" fmla="*/ 1068840 w 2137680"/>
              <a:gd name="connsiteY2" fmla="*/ 2182088 h 2182088"/>
              <a:gd name="connsiteX3" fmla="*/ 0 w 2137680"/>
              <a:gd name="connsiteY3" fmla="*/ 1091044 h 2182088"/>
              <a:gd name="connsiteX4" fmla="*/ 1068840 w 2137680"/>
              <a:gd name="connsiteY4" fmla="*/ 0 h 21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680" h="2182088">
                <a:moveTo>
                  <a:pt x="1068840" y="0"/>
                </a:moveTo>
                <a:cubicBezTo>
                  <a:pt x="1659144" y="0"/>
                  <a:pt x="2137680" y="488477"/>
                  <a:pt x="2137680" y="1091044"/>
                </a:cubicBezTo>
                <a:cubicBezTo>
                  <a:pt x="2137680" y="1693611"/>
                  <a:pt x="1659144" y="2182088"/>
                  <a:pt x="1068840" y="2182088"/>
                </a:cubicBezTo>
                <a:cubicBezTo>
                  <a:pt x="478536" y="2182088"/>
                  <a:pt x="0" y="1693611"/>
                  <a:pt x="0" y="1091044"/>
                </a:cubicBezTo>
                <a:cubicBezTo>
                  <a:pt x="0" y="488477"/>
                  <a:pt x="478536" y="0"/>
                  <a:pt x="106884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81973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443119" y="2259999"/>
            <a:ext cx="1129386" cy="1129386"/>
          </a:xfrm>
          <a:custGeom>
            <a:avLst/>
            <a:gdLst>
              <a:gd name="connsiteX0" fmla="*/ 564693 w 1129386"/>
              <a:gd name="connsiteY0" fmla="*/ 0 h 1129386"/>
              <a:gd name="connsiteX1" fmla="*/ 1129386 w 1129386"/>
              <a:gd name="connsiteY1" fmla="*/ 564693 h 1129386"/>
              <a:gd name="connsiteX2" fmla="*/ 564693 w 1129386"/>
              <a:gd name="connsiteY2" fmla="*/ 1129386 h 1129386"/>
              <a:gd name="connsiteX3" fmla="*/ 0 w 1129386"/>
              <a:gd name="connsiteY3" fmla="*/ 564693 h 1129386"/>
              <a:gd name="connsiteX4" fmla="*/ 564693 w 1129386"/>
              <a:gd name="connsiteY4" fmla="*/ 0 h 1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86" h="1129386">
                <a:moveTo>
                  <a:pt x="564693" y="0"/>
                </a:moveTo>
                <a:cubicBezTo>
                  <a:pt x="876564" y="0"/>
                  <a:pt x="1129386" y="252822"/>
                  <a:pt x="1129386" y="564693"/>
                </a:cubicBezTo>
                <a:cubicBezTo>
                  <a:pt x="1129386" y="876564"/>
                  <a:pt x="876564" y="1129386"/>
                  <a:pt x="564693" y="1129386"/>
                </a:cubicBezTo>
                <a:cubicBezTo>
                  <a:pt x="252822" y="1129386"/>
                  <a:pt x="0" y="876564"/>
                  <a:pt x="0" y="564693"/>
                </a:cubicBezTo>
                <a:cubicBezTo>
                  <a:pt x="0" y="252822"/>
                  <a:pt x="252822" y="0"/>
                  <a:pt x="564693"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143815" y="2260816"/>
            <a:ext cx="1663484" cy="1663484"/>
          </a:xfrm>
          <a:custGeom>
            <a:avLst/>
            <a:gdLst>
              <a:gd name="connsiteX0" fmla="*/ 831742 w 1663484"/>
              <a:gd name="connsiteY0" fmla="*/ 0 h 1663484"/>
              <a:gd name="connsiteX1" fmla="*/ 1663484 w 1663484"/>
              <a:gd name="connsiteY1" fmla="*/ 831742 h 1663484"/>
              <a:gd name="connsiteX2" fmla="*/ 831742 w 1663484"/>
              <a:gd name="connsiteY2" fmla="*/ 1663484 h 1663484"/>
              <a:gd name="connsiteX3" fmla="*/ 0 w 1663484"/>
              <a:gd name="connsiteY3" fmla="*/ 831742 h 1663484"/>
              <a:gd name="connsiteX4" fmla="*/ 831742 w 1663484"/>
              <a:gd name="connsiteY4" fmla="*/ 0 h 166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484" h="1663484">
                <a:moveTo>
                  <a:pt x="831742" y="0"/>
                </a:moveTo>
                <a:cubicBezTo>
                  <a:pt x="1291100" y="0"/>
                  <a:pt x="1663484" y="372384"/>
                  <a:pt x="1663484" y="831742"/>
                </a:cubicBezTo>
                <a:cubicBezTo>
                  <a:pt x="1663484" y="1291100"/>
                  <a:pt x="1291100" y="1663484"/>
                  <a:pt x="831742" y="1663484"/>
                </a:cubicBezTo>
                <a:cubicBezTo>
                  <a:pt x="372384" y="1663484"/>
                  <a:pt x="0" y="1291100"/>
                  <a:pt x="0" y="831742"/>
                </a:cubicBezTo>
                <a:cubicBezTo>
                  <a:pt x="0" y="372384"/>
                  <a:pt x="372384" y="0"/>
                  <a:pt x="831742"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6254638" y="2930023"/>
            <a:ext cx="2223978" cy="2223978"/>
          </a:xfrm>
          <a:custGeom>
            <a:avLst/>
            <a:gdLst>
              <a:gd name="connsiteX0" fmla="*/ 1111989 w 2223978"/>
              <a:gd name="connsiteY0" fmla="*/ 0 h 2223978"/>
              <a:gd name="connsiteX1" fmla="*/ 2223978 w 2223978"/>
              <a:gd name="connsiteY1" fmla="*/ 1111989 h 2223978"/>
              <a:gd name="connsiteX2" fmla="*/ 1111989 w 2223978"/>
              <a:gd name="connsiteY2" fmla="*/ 2223978 h 2223978"/>
              <a:gd name="connsiteX3" fmla="*/ 0 w 2223978"/>
              <a:gd name="connsiteY3" fmla="*/ 1111989 h 2223978"/>
              <a:gd name="connsiteX4" fmla="*/ 1111989 w 2223978"/>
              <a:gd name="connsiteY4" fmla="*/ 0 h 222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78" h="2223978">
                <a:moveTo>
                  <a:pt x="1111989" y="0"/>
                </a:moveTo>
                <a:cubicBezTo>
                  <a:pt x="1726124" y="0"/>
                  <a:pt x="2223978" y="497854"/>
                  <a:pt x="2223978" y="1111989"/>
                </a:cubicBezTo>
                <a:cubicBezTo>
                  <a:pt x="2223978" y="1726124"/>
                  <a:pt x="1726124" y="2223978"/>
                  <a:pt x="1111989" y="2223978"/>
                </a:cubicBezTo>
                <a:cubicBezTo>
                  <a:pt x="497854" y="2223978"/>
                  <a:pt x="0" y="1726124"/>
                  <a:pt x="0" y="1111989"/>
                </a:cubicBezTo>
                <a:cubicBezTo>
                  <a:pt x="0" y="497854"/>
                  <a:pt x="497854" y="0"/>
                  <a:pt x="1111989" y="0"/>
                </a:cubicBezTo>
                <a:close/>
              </a:path>
            </a:pathLst>
          </a:custGeom>
        </p:spPr>
        <p:txBody>
          <a:bodyPr wrap="square">
            <a:noAutofit/>
          </a:bodyPr>
          <a:lstStyle/>
          <a:p>
            <a:endParaRPr lang="zh-CN" altLang="en-US" dirty="0"/>
          </a:p>
        </p:txBody>
      </p:sp>
      <p:sp>
        <p:nvSpPr>
          <p:cNvPr id="16" name="图片占位符 15"/>
          <p:cNvSpPr>
            <a:spLocks noGrp="1"/>
          </p:cNvSpPr>
          <p:nvPr>
            <p:ph type="pic" sz="quarter" idx="13"/>
          </p:nvPr>
        </p:nvSpPr>
        <p:spPr>
          <a:xfrm>
            <a:off x="8587534" y="2105719"/>
            <a:ext cx="1225798" cy="1225798"/>
          </a:xfrm>
          <a:custGeom>
            <a:avLst/>
            <a:gdLst>
              <a:gd name="connsiteX0" fmla="*/ 612899 w 1225798"/>
              <a:gd name="connsiteY0" fmla="*/ 0 h 1225798"/>
              <a:gd name="connsiteX1" fmla="*/ 1225798 w 1225798"/>
              <a:gd name="connsiteY1" fmla="*/ 612899 h 1225798"/>
              <a:gd name="connsiteX2" fmla="*/ 612899 w 1225798"/>
              <a:gd name="connsiteY2" fmla="*/ 1225798 h 1225798"/>
              <a:gd name="connsiteX3" fmla="*/ 0 w 1225798"/>
              <a:gd name="connsiteY3" fmla="*/ 612899 h 1225798"/>
              <a:gd name="connsiteX4" fmla="*/ 612899 w 1225798"/>
              <a:gd name="connsiteY4" fmla="*/ 0 h 12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98" h="1225798">
                <a:moveTo>
                  <a:pt x="612899" y="0"/>
                </a:moveTo>
                <a:cubicBezTo>
                  <a:pt x="951394" y="0"/>
                  <a:pt x="1225798" y="274404"/>
                  <a:pt x="1225798" y="612899"/>
                </a:cubicBezTo>
                <a:cubicBezTo>
                  <a:pt x="1225798" y="951394"/>
                  <a:pt x="951394" y="1225798"/>
                  <a:pt x="612899" y="1225798"/>
                </a:cubicBezTo>
                <a:cubicBezTo>
                  <a:pt x="274404" y="1225798"/>
                  <a:pt x="0" y="951394"/>
                  <a:pt x="0" y="612899"/>
                </a:cubicBezTo>
                <a:cubicBezTo>
                  <a:pt x="0" y="274404"/>
                  <a:pt x="274404" y="0"/>
                  <a:pt x="612899"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110029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464715" y="2584216"/>
            <a:ext cx="2690741" cy="1549594"/>
          </a:xfrm>
          <a:custGeom>
            <a:avLst/>
            <a:gdLst>
              <a:gd name="connsiteX0" fmla="*/ 2478259 w 2690741"/>
              <a:gd name="connsiteY0" fmla="*/ 426 h 1549594"/>
              <a:gd name="connsiteX1" fmla="*/ 2585884 w 2690741"/>
              <a:gd name="connsiteY1" fmla="*/ 89859 h 1549594"/>
              <a:gd name="connsiteX2" fmla="*/ 2690316 w 2690741"/>
              <a:gd name="connsiteY2" fmla="*/ 1221046 h 1549594"/>
              <a:gd name="connsiteX3" fmla="*/ 2600883 w 2690741"/>
              <a:gd name="connsiteY3" fmla="*/ 1328671 h 1549594"/>
              <a:gd name="connsiteX4" fmla="*/ 212483 w 2690741"/>
              <a:gd name="connsiteY4" fmla="*/ 1549169 h 1549594"/>
              <a:gd name="connsiteX5" fmla="*/ 104857 w 2690741"/>
              <a:gd name="connsiteY5" fmla="*/ 1459736 h 1549594"/>
              <a:gd name="connsiteX6" fmla="*/ 426 w 2690741"/>
              <a:gd name="connsiteY6" fmla="*/ 328550 h 1549594"/>
              <a:gd name="connsiteX7" fmla="*/ 89858 w 2690741"/>
              <a:gd name="connsiteY7" fmla="*/ 220924 h 154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41" h="1549594">
                <a:moveTo>
                  <a:pt x="2478259" y="426"/>
                </a:moveTo>
                <a:cubicBezTo>
                  <a:pt x="2532674" y="-4597"/>
                  <a:pt x="2580860" y="35443"/>
                  <a:pt x="2585884" y="89859"/>
                </a:cubicBezTo>
                <a:lnTo>
                  <a:pt x="2690316" y="1221046"/>
                </a:lnTo>
                <a:cubicBezTo>
                  <a:pt x="2695339" y="1275461"/>
                  <a:pt x="2655298" y="1323647"/>
                  <a:pt x="2600883" y="1328671"/>
                </a:cubicBezTo>
                <a:lnTo>
                  <a:pt x="212483" y="1549169"/>
                </a:lnTo>
                <a:cubicBezTo>
                  <a:pt x="158067" y="1554193"/>
                  <a:pt x="109881" y="1514152"/>
                  <a:pt x="104857" y="1459736"/>
                </a:cubicBezTo>
                <a:lnTo>
                  <a:pt x="426" y="328550"/>
                </a:lnTo>
                <a:cubicBezTo>
                  <a:pt x="-4598" y="274134"/>
                  <a:pt x="35443" y="225948"/>
                  <a:pt x="89858" y="220924"/>
                </a:cubicBezTo>
                <a:close/>
              </a:path>
            </a:pathLst>
          </a:custGeom>
          <a:solidFill>
            <a:schemeClr val="accent1"/>
          </a:solidFill>
          <a:ln w="19050">
            <a:solidFill>
              <a:schemeClr val="bg1"/>
            </a:solidFill>
          </a:ln>
        </p:spPr>
        <p:txBody>
          <a:bodyPr wrap="square">
            <a:noAutofit/>
          </a:bodyPr>
          <a:lstStyle/>
          <a:p>
            <a:endParaRPr lang="zh-CN" altLang="en-US"/>
          </a:p>
        </p:txBody>
      </p:sp>
      <p:sp>
        <p:nvSpPr>
          <p:cNvPr id="9" name="图片占位符 8"/>
          <p:cNvSpPr>
            <a:spLocks noGrp="1"/>
          </p:cNvSpPr>
          <p:nvPr>
            <p:ph type="pic" sz="quarter" idx="11"/>
          </p:nvPr>
        </p:nvSpPr>
        <p:spPr>
          <a:xfrm>
            <a:off x="8105879" y="4155802"/>
            <a:ext cx="2690739" cy="1549593"/>
          </a:xfrm>
          <a:custGeom>
            <a:avLst/>
            <a:gdLst>
              <a:gd name="connsiteX0" fmla="*/ 2478258 w 2690739"/>
              <a:gd name="connsiteY0" fmla="*/ 426 h 1549593"/>
              <a:gd name="connsiteX1" fmla="*/ 2585883 w 2690739"/>
              <a:gd name="connsiteY1" fmla="*/ 89859 h 1549593"/>
              <a:gd name="connsiteX2" fmla="*/ 2690314 w 2690739"/>
              <a:gd name="connsiteY2" fmla="*/ 1221045 h 1549593"/>
              <a:gd name="connsiteX3" fmla="*/ 2600882 w 2690739"/>
              <a:gd name="connsiteY3" fmla="*/ 1328670 h 1549593"/>
              <a:gd name="connsiteX4" fmla="*/ 212483 w 2690739"/>
              <a:gd name="connsiteY4" fmla="*/ 1549168 h 1549593"/>
              <a:gd name="connsiteX5" fmla="*/ 104857 w 2690739"/>
              <a:gd name="connsiteY5" fmla="*/ 1459735 h 1549593"/>
              <a:gd name="connsiteX6" fmla="*/ 426 w 2690739"/>
              <a:gd name="connsiteY6" fmla="*/ 328550 h 1549593"/>
              <a:gd name="connsiteX7" fmla="*/ 89859 w 2690739"/>
              <a:gd name="connsiteY7" fmla="*/ 220924 h 1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39" h="1549593">
                <a:moveTo>
                  <a:pt x="2478258" y="426"/>
                </a:moveTo>
                <a:cubicBezTo>
                  <a:pt x="2532673" y="-4597"/>
                  <a:pt x="2580859" y="35443"/>
                  <a:pt x="2585883" y="89859"/>
                </a:cubicBezTo>
                <a:lnTo>
                  <a:pt x="2690314" y="1221045"/>
                </a:lnTo>
                <a:cubicBezTo>
                  <a:pt x="2695338" y="1275460"/>
                  <a:pt x="2655297" y="1323646"/>
                  <a:pt x="2600882" y="1328670"/>
                </a:cubicBezTo>
                <a:lnTo>
                  <a:pt x="212483" y="1549168"/>
                </a:lnTo>
                <a:cubicBezTo>
                  <a:pt x="158067" y="1554192"/>
                  <a:pt x="109881" y="1514151"/>
                  <a:pt x="104857" y="1459735"/>
                </a:cubicBezTo>
                <a:lnTo>
                  <a:pt x="426" y="328550"/>
                </a:lnTo>
                <a:cubicBezTo>
                  <a:pt x="-4598" y="274134"/>
                  <a:pt x="35443" y="225948"/>
                  <a:pt x="89859" y="220924"/>
                </a:cubicBez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3663188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562226" y="2382840"/>
            <a:ext cx="1325563" cy="1317625"/>
          </a:xfrm>
          <a:custGeom>
            <a:avLst/>
            <a:gdLst>
              <a:gd name="connsiteX0" fmla="*/ 0 w 1325563"/>
              <a:gd name="connsiteY0" fmla="*/ 0 h 1317625"/>
              <a:gd name="connsiteX1" fmla="*/ 1325563 w 1325563"/>
              <a:gd name="connsiteY1" fmla="*/ 0 h 1317625"/>
              <a:gd name="connsiteX2" fmla="*/ 1325563 w 1325563"/>
              <a:gd name="connsiteY2" fmla="*/ 1317625 h 1317625"/>
              <a:gd name="connsiteX3" fmla="*/ 0 w 1325563"/>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1325563" h="1317625">
                <a:moveTo>
                  <a:pt x="0" y="0"/>
                </a:moveTo>
                <a:lnTo>
                  <a:pt x="1325563" y="0"/>
                </a:lnTo>
                <a:lnTo>
                  <a:pt x="1325563" y="1317625"/>
                </a:lnTo>
                <a:lnTo>
                  <a:pt x="0" y="1317625"/>
                </a:lnTo>
                <a:close/>
              </a:path>
            </a:pathLst>
          </a:custGeom>
          <a:solidFill>
            <a:schemeClr val="accent1"/>
          </a:solidFill>
          <a:ln w="19050">
            <a:solidFill>
              <a:schemeClr val="bg1"/>
            </a:solidFill>
          </a:ln>
        </p:spPr>
        <p:txBody>
          <a:bodyPr wrap="square">
            <a:noAutofit/>
          </a:bodyPr>
          <a:lstStyle/>
          <a:p>
            <a:endParaRPr lang="zh-CN" altLang="en-US"/>
          </a:p>
        </p:txBody>
      </p:sp>
      <p:sp>
        <p:nvSpPr>
          <p:cNvPr id="11" name="图片占位符 10"/>
          <p:cNvSpPr>
            <a:spLocks noGrp="1"/>
          </p:cNvSpPr>
          <p:nvPr>
            <p:ph type="pic" sz="quarter" idx="11"/>
          </p:nvPr>
        </p:nvSpPr>
        <p:spPr>
          <a:xfrm>
            <a:off x="4576761" y="2382839"/>
            <a:ext cx="2325688" cy="2303462"/>
          </a:xfrm>
          <a:custGeom>
            <a:avLst/>
            <a:gdLst>
              <a:gd name="connsiteX0" fmla="*/ 0 w 2325688"/>
              <a:gd name="connsiteY0" fmla="*/ 0 h 2303462"/>
              <a:gd name="connsiteX1" fmla="*/ 2325688 w 2325688"/>
              <a:gd name="connsiteY1" fmla="*/ 0 h 2303462"/>
              <a:gd name="connsiteX2" fmla="*/ 2325688 w 2325688"/>
              <a:gd name="connsiteY2" fmla="*/ 2303462 h 2303462"/>
              <a:gd name="connsiteX3" fmla="*/ 0 w 2325688"/>
              <a:gd name="connsiteY3" fmla="*/ 2303462 h 2303462"/>
            </a:gdLst>
            <a:ahLst/>
            <a:cxnLst>
              <a:cxn ang="0">
                <a:pos x="connsiteX0" y="connsiteY0"/>
              </a:cxn>
              <a:cxn ang="0">
                <a:pos x="connsiteX1" y="connsiteY1"/>
              </a:cxn>
              <a:cxn ang="0">
                <a:pos x="connsiteX2" y="connsiteY2"/>
              </a:cxn>
              <a:cxn ang="0">
                <a:pos x="connsiteX3" y="connsiteY3"/>
              </a:cxn>
            </a:cxnLst>
            <a:rect l="l" t="t" r="r" b="b"/>
            <a:pathLst>
              <a:path w="2325688" h="2303462">
                <a:moveTo>
                  <a:pt x="0" y="0"/>
                </a:moveTo>
                <a:lnTo>
                  <a:pt x="2325688" y="0"/>
                </a:lnTo>
                <a:lnTo>
                  <a:pt x="2325688" y="2303462"/>
                </a:lnTo>
                <a:lnTo>
                  <a:pt x="0" y="2303462"/>
                </a:lnTo>
                <a:close/>
              </a:path>
            </a:pathLst>
          </a:custGeom>
          <a:solidFill>
            <a:schemeClr val="accent1"/>
          </a:solidFill>
          <a:ln w="19050">
            <a:solidFill>
              <a:schemeClr val="bg1"/>
            </a:solidFill>
          </a:ln>
        </p:spPr>
        <p:txBody>
          <a:bodyPr wrap="square">
            <a:noAutofit/>
          </a:bodyPr>
          <a:lstStyle/>
          <a:p>
            <a:endParaRPr lang="zh-CN" altLang="en-US"/>
          </a:p>
        </p:txBody>
      </p:sp>
      <p:sp>
        <p:nvSpPr>
          <p:cNvPr id="12" name="图片占位符 11"/>
          <p:cNvSpPr>
            <a:spLocks noGrp="1"/>
          </p:cNvSpPr>
          <p:nvPr>
            <p:ph type="pic" sz="quarter" idx="12"/>
          </p:nvPr>
        </p:nvSpPr>
        <p:spPr>
          <a:xfrm>
            <a:off x="7702550" y="1663700"/>
            <a:ext cx="2300288" cy="2281238"/>
          </a:xfrm>
          <a:custGeom>
            <a:avLst/>
            <a:gdLst>
              <a:gd name="connsiteX0" fmla="*/ 0 w 2300288"/>
              <a:gd name="connsiteY0" fmla="*/ 0 h 2281238"/>
              <a:gd name="connsiteX1" fmla="*/ 2300288 w 2300288"/>
              <a:gd name="connsiteY1" fmla="*/ 0 h 2281238"/>
              <a:gd name="connsiteX2" fmla="*/ 2300288 w 2300288"/>
              <a:gd name="connsiteY2" fmla="*/ 2281238 h 2281238"/>
              <a:gd name="connsiteX3" fmla="*/ 0 w 2300288"/>
              <a:gd name="connsiteY3" fmla="*/ 2281238 h 2281238"/>
            </a:gdLst>
            <a:ahLst/>
            <a:cxnLst>
              <a:cxn ang="0">
                <a:pos x="connsiteX0" y="connsiteY0"/>
              </a:cxn>
              <a:cxn ang="0">
                <a:pos x="connsiteX1" y="connsiteY1"/>
              </a:cxn>
              <a:cxn ang="0">
                <a:pos x="connsiteX2" y="connsiteY2"/>
              </a:cxn>
              <a:cxn ang="0">
                <a:pos x="connsiteX3" y="connsiteY3"/>
              </a:cxn>
            </a:cxnLst>
            <a:rect l="l" t="t" r="r" b="b"/>
            <a:pathLst>
              <a:path w="2300288" h="2281238">
                <a:moveTo>
                  <a:pt x="0" y="0"/>
                </a:moveTo>
                <a:lnTo>
                  <a:pt x="2300288" y="0"/>
                </a:lnTo>
                <a:lnTo>
                  <a:pt x="2300288" y="2281238"/>
                </a:lnTo>
                <a:lnTo>
                  <a:pt x="0" y="2281238"/>
                </a:ln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162107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0"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
        <p:nvSpPr>
          <p:cNvPr id="8" name="圆角矩形 7"/>
          <p:cNvSpPr/>
          <p:nvPr userDrawn="1"/>
        </p:nvSpPr>
        <p:spPr>
          <a:xfrm>
            <a:off x="139701" y="127000"/>
            <a:ext cx="11912598" cy="66040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02147636"/>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1" r:id="rId4"/>
    <p:sldLayoutId id="2147483660" r:id="rId5"/>
    <p:sldLayoutId id="2147483659" r:id="rId6"/>
    <p:sldLayoutId id="2147483658" r:id="rId7"/>
    <p:sldLayoutId id="2147483657" r:id="rId8"/>
    <p:sldLayoutId id="2147483656" r:id="rId9"/>
    <p:sldLayoutId id="2147483663" r:id="rId10"/>
    <p:sldLayoutId id="2147483664" r:id="rId11"/>
    <p:sldLayoutId id="2147483667" r:id="rId12"/>
    <p:sldLayoutId id="2147483666" r:id="rId13"/>
    <p:sldLayoutId id="2147483665" r:id="rId14"/>
    <p:sldLayoutId id="2147483668" r:id="rId15"/>
    <p:sldLayoutId id="2147483670" r:id="rId16"/>
    <p:sldLayoutId id="2147483671" r:id="rId17"/>
    <p:sldLayoutId id="2147483672" r:id="rId18"/>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A62F6D-9667-4BD4-A47A-AC9F7B5EAEBD}" type="datetimeFigureOut">
              <a:rPr lang="en-US" smtClean="0"/>
              <a:t>9/25/2024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08398-1BE3-424D-BFD3-813F8B48E2B8}" type="slidenum">
              <a:rPr lang="en-US" smtClean="0"/>
              <a:t>‹#›</a:t>
            </a:fld>
            <a:endParaRPr lang="en-US"/>
          </a:p>
        </p:txBody>
      </p:sp>
    </p:spTree>
    <p:extLst>
      <p:ext uri="{BB962C8B-B14F-4D97-AF65-F5344CB8AC3E}">
        <p14:creationId xmlns:p14="http://schemas.microsoft.com/office/powerpoint/2010/main" val="11617293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notesSlide" Target="../notesSlides/notesSlide8.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slideLayout" Target="../slideLayouts/slideLayout3.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notesSlide" Target="../notesSlides/notesSlide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3.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jpe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jpeg"/><Relationship Id="rId2" Type="http://schemas.openxmlformats.org/officeDocument/2006/relationships/image" Target="../media/image39.png"/><Relationship Id="rId16" Type="http://schemas.openxmlformats.org/officeDocument/2006/relationships/image" Target="../media/image53.jpeg"/><Relationship Id="rId20" Type="http://schemas.openxmlformats.org/officeDocument/2006/relationships/image" Target="../media/image57.jpeg"/><Relationship Id="rId1" Type="http://schemas.openxmlformats.org/officeDocument/2006/relationships/slideLayout" Target="../slideLayouts/slideLayout2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jpeg"/><Relationship Id="rId10" Type="http://schemas.openxmlformats.org/officeDocument/2006/relationships/image" Target="../media/image47.png"/><Relationship Id="rId19" Type="http://schemas.openxmlformats.org/officeDocument/2006/relationships/image" Target="../media/image56.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3.gif"/></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Sữa Ensure giá bao nhiêu? Giá sữa bột Ensure Gold và các loại khác"/>
          <p:cNvPicPr>
            <a:picLocks noChangeAspect="1" noChangeArrowheads="1"/>
          </p:cNvPicPr>
          <p:nvPr/>
        </p:nvPicPr>
        <p:blipFill>
          <a:blip r:embed="rId2">
            <a:extLst>
              <a:ext uri="{28A0092B-C50C-407E-A947-70E740481C1C}">
                <a14:useLocalDpi xmlns:a14="http://schemas.microsoft.com/office/drawing/2010/main" val="0"/>
              </a:ext>
            </a:extLst>
          </a:blip>
          <a:srcRect l="18706" r="16362"/>
          <a:stretch>
            <a:fillRect/>
          </a:stretch>
        </p:blipFill>
        <p:spPr bwMode="auto">
          <a:xfrm>
            <a:off x="2471454" y="2008189"/>
            <a:ext cx="339090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Sữa ENSURE ĐỨC 400G Chính Hãng Giá Rẻ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867" y="2400300"/>
            <a:ext cx="3686175"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9429466" y="2686050"/>
            <a:ext cx="1143000" cy="393700"/>
          </a:xfrm>
          <a:prstGeom prst="wedgeRectCallout">
            <a:avLst>
              <a:gd name="adj1" fmla="val -163206"/>
              <a:gd name="adj2" fmla="val 26029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t>Canxi</a:t>
            </a:r>
            <a:endParaRPr lang="en-US" b="1" dirty="0"/>
          </a:p>
        </p:txBody>
      </p:sp>
      <p:sp>
        <p:nvSpPr>
          <p:cNvPr id="5" name="Rectangular Callout 4"/>
          <p:cNvSpPr/>
          <p:nvPr/>
        </p:nvSpPr>
        <p:spPr>
          <a:xfrm>
            <a:off x="9429466" y="3486150"/>
            <a:ext cx="1143000" cy="457200"/>
          </a:xfrm>
          <a:prstGeom prst="wedgeRectCallout">
            <a:avLst>
              <a:gd name="adj1" fmla="val -164642"/>
              <a:gd name="adj2" fmla="val 6842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t>Photpho</a:t>
            </a:r>
            <a:endParaRPr lang="en-US" b="1" dirty="0"/>
          </a:p>
        </p:txBody>
      </p:sp>
      <p:sp>
        <p:nvSpPr>
          <p:cNvPr id="6" name="Rectangular Callout 5"/>
          <p:cNvSpPr/>
          <p:nvPr/>
        </p:nvSpPr>
        <p:spPr>
          <a:xfrm>
            <a:off x="9429466" y="4286250"/>
            <a:ext cx="1181100" cy="457200"/>
          </a:xfrm>
          <a:prstGeom prst="wedgeRectCallout">
            <a:avLst>
              <a:gd name="adj1" fmla="val -152749"/>
              <a:gd name="adj2" fmla="val -41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t>Mangan</a:t>
            </a:r>
            <a:endParaRPr lang="en-US" b="1" dirty="0"/>
          </a:p>
        </p:txBody>
      </p:sp>
      <p:sp>
        <p:nvSpPr>
          <p:cNvPr id="7" name="Rectangular Callout 6"/>
          <p:cNvSpPr/>
          <p:nvPr/>
        </p:nvSpPr>
        <p:spPr>
          <a:xfrm>
            <a:off x="7673691" y="1838325"/>
            <a:ext cx="1143000" cy="400050"/>
          </a:xfrm>
          <a:prstGeom prst="wedgeRectCallout">
            <a:avLst>
              <a:gd name="adj1" fmla="val -16248"/>
              <a:gd name="adj2" fmla="val 3863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t>Natri</a:t>
            </a:r>
            <a:endParaRPr lang="en-US" b="1" dirty="0"/>
          </a:p>
        </p:txBody>
      </p:sp>
      <p:sp>
        <p:nvSpPr>
          <p:cNvPr id="8" name="Rectangular Callout 7"/>
          <p:cNvSpPr/>
          <p:nvPr/>
        </p:nvSpPr>
        <p:spPr>
          <a:xfrm>
            <a:off x="9200866" y="2008188"/>
            <a:ext cx="1143000" cy="392112"/>
          </a:xfrm>
          <a:prstGeom prst="wedgeRectCallout">
            <a:avLst>
              <a:gd name="adj1" fmla="val -145277"/>
              <a:gd name="adj2" fmla="val 37715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Kali</a:t>
            </a:r>
          </a:p>
        </p:txBody>
      </p:sp>
      <p:sp>
        <p:nvSpPr>
          <p:cNvPr id="2" name="TextBox 1"/>
          <p:cNvSpPr txBox="1"/>
          <p:nvPr/>
        </p:nvSpPr>
        <p:spPr bwMode="auto">
          <a:xfrm>
            <a:off x="2156347" y="436728"/>
            <a:ext cx="84542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lgn="ctr">
              <a:spcBef>
                <a:spcPct val="50000"/>
              </a:spcBef>
            </a:pPr>
            <a:r>
              <a:rPr lang="en-US" sz="3200">
                <a:latin typeface="Times New Roman" panose="02020603050405020304" pitchFamily="18" charset="0"/>
              </a:rPr>
              <a:t>TRÒ CHƠI DỰ ĐOÁN THÀNH PHẦN “NGUYÊN TỐ HÓA HỌC” TRONG VẬT THỂ</a:t>
            </a:r>
          </a:p>
        </p:txBody>
      </p:sp>
    </p:spTree>
    <p:extLst>
      <p:ext uri="{BB962C8B-B14F-4D97-AF65-F5344CB8AC3E}">
        <p14:creationId xmlns:p14="http://schemas.microsoft.com/office/powerpoint/2010/main" val="2966489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632200" y="425718"/>
            <a:ext cx="4927600" cy="646331"/>
            <a:chOff x="3632200" y="425718"/>
            <a:chExt cx="4927600" cy="646331"/>
          </a:xfrm>
        </p:grpSpPr>
        <p:sp>
          <p:nvSpPr>
            <p:cNvPr id="16"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文本框 16"/>
            <p:cNvSpPr txBox="1"/>
            <p:nvPr/>
          </p:nvSpPr>
          <p:spPr>
            <a:xfrm>
              <a:off x="3923776" y="425718"/>
              <a:ext cx="4344459" cy="646331"/>
            </a:xfrm>
            <a:prstGeom prst="rect">
              <a:avLst/>
            </a:prstGeom>
            <a:noFill/>
          </p:spPr>
          <p:txBody>
            <a:bodyPr wrap="none" rtlCol="0">
              <a:spAutoFit/>
              <a:scene3d>
                <a:camera prst="orthographicFront"/>
                <a:lightRig rig="threePt" dir="t"/>
              </a:scene3d>
              <a:sp3d contourW="12700"/>
            </a:bodyPr>
            <a:lstStyle/>
            <a:p>
              <a:pPr algn="ctr"/>
              <a:r>
                <a:rPr lang="en-US" altLang="zh-CN" sz="3600">
                  <a:solidFill>
                    <a:schemeClr val="bg1"/>
                  </a:solidFill>
                  <a:effectLst>
                    <a:outerShdw blurRad="38100" dist="38100" dir="2700000" algn="tl">
                      <a:srgbClr val="000000">
                        <a:alpha val="43137"/>
                      </a:srgbClr>
                    </a:outerShdw>
                  </a:effectLst>
                  <a:latin typeface="汉仪夏日体W" panose="00020600040101010101" pitchFamily="18" charset="-122"/>
                  <a:ea typeface="汉仪夏日体W" panose="00020600040101010101" pitchFamily="18" charset="-122"/>
                </a:rPr>
                <a:t>Phiếu học tập 1</a:t>
              </a:r>
              <a:endParaRPr lang="zh-CN" altLang="en-US" sz="3600" dirty="0">
                <a:solidFill>
                  <a:schemeClr val="bg1"/>
                </a:solidFill>
                <a:effectLst>
                  <a:outerShdw blurRad="38100" dist="38100" dir="2700000" algn="tl">
                    <a:srgbClr val="000000">
                      <a:alpha val="43137"/>
                    </a:srgbClr>
                  </a:outerShdw>
                </a:effectLst>
                <a:latin typeface="汉仪夏日体W" panose="00020600040101010101" pitchFamily="18" charset="-122"/>
                <a:ea typeface="汉仪夏日体W" panose="00020600040101010101" pitchFamily="18" charset="-122"/>
              </a:endParaRPr>
            </a:p>
          </p:txBody>
        </p:sp>
      </p:grpSp>
      <p:graphicFrame>
        <p:nvGraphicFramePr>
          <p:cNvPr id="2" name="Table 1"/>
          <p:cNvGraphicFramePr>
            <a:graphicFrameLocks noGrp="1"/>
          </p:cNvGraphicFramePr>
          <p:nvPr>
            <p:extLst>
              <p:ext uri="{D42A27DB-BD31-4B8C-83A1-F6EECF244321}">
                <p14:modId xmlns:p14="http://schemas.microsoft.com/office/powerpoint/2010/main" val="750296775"/>
              </p:ext>
            </p:extLst>
          </p:nvPr>
        </p:nvGraphicFramePr>
        <p:xfrm>
          <a:off x="569037" y="1743087"/>
          <a:ext cx="10943411" cy="3233646"/>
        </p:xfrm>
        <a:graphic>
          <a:graphicData uri="http://schemas.openxmlformats.org/drawingml/2006/table">
            <a:tbl>
              <a:tblPr firstRow="1" firstCol="1" bandRow="1">
                <a:tableStyleId>{00A15C55-8517-42AA-B614-E9B94910E393}</a:tableStyleId>
              </a:tblPr>
              <a:tblGrid>
                <a:gridCol w="2734058">
                  <a:extLst>
                    <a:ext uri="{9D8B030D-6E8A-4147-A177-3AD203B41FA5}">
                      <a16:colId xmlns:a16="http://schemas.microsoft.com/office/drawing/2014/main" val="3005714806"/>
                    </a:ext>
                  </a:extLst>
                </a:gridCol>
                <a:gridCol w="2736451">
                  <a:extLst>
                    <a:ext uri="{9D8B030D-6E8A-4147-A177-3AD203B41FA5}">
                      <a16:colId xmlns:a16="http://schemas.microsoft.com/office/drawing/2014/main" val="1454279561"/>
                    </a:ext>
                  </a:extLst>
                </a:gridCol>
                <a:gridCol w="2736451">
                  <a:extLst>
                    <a:ext uri="{9D8B030D-6E8A-4147-A177-3AD203B41FA5}">
                      <a16:colId xmlns:a16="http://schemas.microsoft.com/office/drawing/2014/main" val="2788882084"/>
                    </a:ext>
                  </a:extLst>
                </a:gridCol>
                <a:gridCol w="2736451">
                  <a:extLst>
                    <a:ext uri="{9D8B030D-6E8A-4147-A177-3AD203B41FA5}">
                      <a16:colId xmlns:a16="http://schemas.microsoft.com/office/drawing/2014/main" val="3558218088"/>
                    </a:ext>
                  </a:extLst>
                </a:gridCol>
              </a:tblGrid>
              <a:tr h="538941">
                <a:tc>
                  <a:txBody>
                    <a:bodyPr/>
                    <a:lstStyle/>
                    <a:p>
                      <a:pPr algn="just">
                        <a:lnSpc>
                          <a:spcPct val="107000"/>
                        </a:lnSpc>
                        <a:spcAft>
                          <a:spcPts val="0"/>
                        </a:spcAft>
                      </a:pPr>
                      <a:r>
                        <a:rPr lang="nl-NL" sz="2800">
                          <a:effectLst/>
                        </a:rPr>
                        <a:t> Nguyên</a:t>
                      </a:r>
                      <a:r>
                        <a:rPr lang="nl-NL" sz="2800" baseline="0">
                          <a:effectLst/>
                        </a:rPr>
                        <a:t> tử</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Số 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Số 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Số 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0967110"/>
                  </a:ext>
                </a:extLst>
              </a:tr>
              <a:tr h="538941">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nl-NL" sz="2800" b="1" i="0" u="none" strike="noStrike" kern="1200" cap="none" spc="0" normalizeH="0" baseline="0" noProof="0">
                          <a:ln>
                            <a:noFill/>
                          </a:ln>
                          <a:solidFill>
                            <a:prstClr val="white"/>
                          </a:solidFill>
                          <a:effectLst/>
                          <a:uLnTx/>
                          <a:uFillTx/>
                          <a:latin typeface="Arial"/>
                          <a:ea typeface="微软雅黑"/>
                          <a:cs typeface="+mn-cs"/>
                        </a:rPr>
                        <a:t> Nguyên tử A1</a:t>
                      </a:r>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 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4294814"/>
                  </a:ext>
                </a:extLst>
              </a:tr>
              <a:tr h="566515">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nl-NL" sz="2800" b="1" i="0" u="none" strike="noStrike" kern="1200" cap="none" spc="0" normalizeH="0" baseline="0" noProof="0">
                          <a:ln>
                            <a:noFill/>
                          </a:ln>
                          <a:solidFill>
                            <a:prstClr val="white"/>
                          </a:solidFill>
                          <a:effectLst/>
                          <a:uLnTx/>
                          <a:uFillTx/>
                          <a:latin typeface="Arial"/>
                          <a:ea typeface="微软雅黑"/>
                          <a:cs typeface="+mn-cs"/>
                        </a:rPr>
                        <a:t> Nguyên tử A2</a:t>
                      </a:r>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9854653"/>
                  </a:ext>
                </a:extLst>
              </a:tr>
              <a:tr h="511367">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nl-NL" sz="2800" b="1" i="0" u="none" strike="noStrike" kern="1200" cap="none" spc="0" normalizeH="0" baseline="0" noProof="0">
                          <a:ln>
                            <a:noFill/>
                          </a:ln>
                          <a:solidFill>
                            <a:prstClr val="white"/>
                          </a:solidFill>
                          <a:effectLst/>
                          <a:uLnTx/>
                          <a:uFillTx/>
                          <a:latin typeface="Arial"/>
                          <a:ea typeface="微软雅黑"/>
                          <a:cs typeface="+mn-cs"/>
                        </a:rPr>
                        <a:t> Nguyên tử A3</a:t>
                      </a:r>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295733"/>
                  </a:ext>
                </a:extLst>
              </a:tr>
              <a:tr h="538941">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nl-NL" sz="2800" b="1" i="0" u="none" strike="noStrike" kern="1200" cap="none" spc="0" normalizeH="0" baseline="0" noProof="0">
                          <a:ln>
                            <a:noFill/>
                          </a:ln>
                          <a:solidFill>
                            <a:prstClr val="white"/>
                          </a:solidFill>
                          <a:effectLst/>
                          <a:uLnTx/>
                          <a:uFillTx/>
                          <a:latin typeface="Arial"/>
                          <a:ea typeface="微软雅黑"/>
                          <a:cs typeface="+mn-cs"/>
                        </a:rPr>
                        <a:t> Nguyên tử A4</a:t>
                      </a:r>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0669567"/>
                  </a:ext>
                </a:extLst>
              </a:tr>
              <a:tr h="538941">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nl-NL" sz="2800" b="1" i="0" u="none" strike="noStrike" kern="1200" cap="none" spc="0" normalizeH="0" baseline="0" noProof="0">
                          <a:ln>
                            <a:noFill/>
                          </a:ln>
                          <a:solidFill>
                            <a:prstClr val="white"/>
                          </a:solidFill>
                          <a:effectLst/>
                          <a:uLnTx/>
                          <a:uFillTx/>
                          <a:latin typeface="Arial"/>
                          <a:ea typeface="微软雅黑"/>
                          <a:cs typeface="+mn-cs"/>
                        </a:rPr>
                        <a:t> Nguyên tử A5</a:t>
                      </a:r>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703838"/>
                  </a:ext>
                </a:extLst>
              </a:tr>
            </a:tbl>
          </a:graphicData>
        </a:graphic>
      </p:graphicFrame>
      <p:sp>
        <p:nvSpPr>
          <p:cNvPr id="3" name="TextBox 2"/>
          <p:cNvSpPr txBox="1"/>
          <p:nvPr/>
        </p:nvSpPr>
        <p:spPr>
          <a:xfrm>
            <a:off x="569037" y="1209515"/>
            <a:ext cx="595109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1. Điền số thích hợp vào bảng sau</a:t>
            </a:r>
          </a:p>
        </p:txBody>
      </p:sp>
      <p:sp>
        <p:nvSpPr>
          <p:cNvPr id="4" name="Rectangle 3"/>
          <p:cNvSpPr/>
          <p:nvPr/>
        </p:nvSpPr>
        <p:spPr>
          <a:xfrm>
            <a:off x="569037" y="5170717"/>
            <a:ext cx="11176317" cy="954107"/>
          </a:xfrm>
          <a:prstGeom prst="rect">
            <a:avLst/>
          </a:prstGeom>
        </p:spPr>
        <p:txBody>
          <a:bodyPr wrap="square">
            <a:spAutoFit/>
          </a:bodyPr>
          <a:lstStyle/>
          <a:p>
            <a:pPr algn="just">
              <a:spcAft>
                <a:spcPts val="0"/>
              </a:spcAft>
            </a:pPr>
            <a:r>
              <a:rPr lang="nl-NL" sz="2800">
                <a:latin typeface="Times New Roman" panose="02020603050405020304" pitchFamily="18" charset="0"/>
                <a:ea typeface="Calibri" panose="020F0502020204030204" pitchFamily="34" charset="0"/>
              </a:rPr>
              <a:t>2. Trong 5 nguyên tử trên những nguyên tử nào thuộc cùng 1 nguyên tố hóa học.</a:t>
            </a:r>
            <a:endParaRPr lang="en-US" sz="1600">
              <a:latin typeface="Calibri" panose="020F050202020403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27832104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872042" y="253065"/>
            <a:ext cx="4927600" cy="646331"/>
            <a:chOff x="3632200" y="425718"/>
            <a:chExt cx="4927600" cy="646331"/>
          </a:xfrm>
        </p:grpSpPr>
        <p:sp>
          <p:nvSpPr>
            <p:cNvPr id="16"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文本框 16"/>
            <p:cNvSpPr txBox="1"/>
            <p:nvPr/>
          </p:nvSpPr>
          <p:spPr>
            <a:xfrm>
              <a:off x="3923776" y="425718"/>
              <a:ext cx="4344459" cy="646331"/>
            </a:xfrm>
            <a:prstGeom prst="rect">
              <a:avLst/>
            </a:prstGeom>
            <a:noFill/>
          </p:spPr>
          <p:txBody>
            <a:bodyPr wrap="none" rtlCol="0">
              <a:spAutoFit/>
              <a:scene3d>
                <a:camera prst="orthographicFront"/>
                <a:lightRig rig="threePt" dir="t"/>
              </a:scene3d>
              <a:sp3d contourW="12700"/>
            </a:bodyPr>
            <a:lstStyle/>
            <a:p>
              <a:pPr algn="ctr"/>
              <a:r>
                <a:rPr lang="en-US" altLang="zh-CN" sz="3600">
                  <a:solidFill>
                    <a:schemeClr val="bg1"/>
                  </a:solidFill>
                  <a:effectLst>
                    <a:outerShdw blurRad="38100" dist="38100" dir="2700000" algn="tl">
                      <a:srgbClr val="000000">
                        <a:alpha val="43137"/>
                      </a:srgbClr>
                    </a:outerShdw>
                  </a:effectLst>
                  <a:latin typeface="汉仪夏日体W" panose="00020600040101010101" pitchFamily="18" charset="-122"/>
                  <a:ea typeface="汉仪夏日体W" panose="00020600040101010101" pitchFamily="18" charset="-122"/>
                </a:rPr>
                <a:t>Phiếu học tập 1</a:t>
              </a:r>
              <a:endParaRPr lang="zh-CN" altLang="en-US" sz="3600" dirty="0">
                <a:solidFill>
                  <a:schemeClr val="bg1"/>
                </a:solidFill>
                <a:effectLst>
                  <a:outerShdw blurRad="38100" dist="38100" dir="2700000" algn="tl">
                    <a:srgbClr val="000000">
                      <a:alpha val="43137"/>
                    </a:srgbClr>
                  </a:outerShdw>
                </a:effectLst>
                <a:latin typeface="汉仪夏日体W" panose="00020600040101010101" pitchFamily="18" charset="-122"/>
                <a:ea typeface="汉仪夏日体W" panose="00020600040101010101" pitchFamily="18" charset="-122"/>
              </a:endParaRPr>
            </a:p>
          </p:txBody>
        </p:sp>
      </p:grpSp>
      <p:graphicFrame>
        <p:nvGraphicFramePr>
          <p:cNvPr id="2" name="Table 1"/>
          <p:cNvGraphicFramePr>
            <a:graphicFrameLocks noGrp="1"/>
          </p:cNvGraphicFramePr>
          <p:nvPr>
            <p:extLst>
              <p:ext uri="{D42A27DB-BD31-4B8C-83A1-F6EECF244321}">
                <p14:modId xmlns:p14="http://schemas.microsoft.com/office/powerpoint/2010/main" val="465774306"/>
              </p:ext>
            </p:extLst>
          </p:nvPr>
        </p:nvGraphicFramePr>
        <p:xfrm>
          <a:off x="389155" y="1422922"/>
          <a:ext cx="10943411" cy="3233646"/>
        </p:xfrm>
        <a:graphic>
          <a:graphicData uri="http://schemas.openxmlformats.org/drawingml/2006/table">
            <a:tbl>
              <a:tblPr firstRow="1" firstCol="1" bandRow="1">
                <a:tableStyleId>{00A15C55-8517-42AA-B614-E9B94910E393}</a:tableStyleId>
              </a:tblPr>
              <a:tblGrid>
                <a:gridCol w="2734058">
                  <a:extLst>
                    <a:ext uri="{9D8B030D-6E8A-4147-A177-3AD203B41FA5}">
                      <a16:colId xmlns:a16="http://schemas.microsoft.com/office/drawing/2014/main" val="3005714806"/>
                    </a:ext>
                  </a:extLst>
                </a:gridCol>
                <a:gridCol w="2736451">
                  <a:extLst>
                    <a:ext uri="{9D8B030D-6E8A-4147-A177-3AD203B41FA5}">
                      <a16:colId xmlns:a16="http://schemas.microsoft.com/office/drawing/2014/main" val="1454279561"/>
                    </a:ext>
                  </a:extLst>
                </a:gridCol>
                <a:gridCol w="2736451">
                  <a:extLst>
                    <a:ext uri="{9D8B030D-6E8A-4147-A177-3AD203B41FA5}">
                      <a16:colId xmlns:a16="http://schemas.microsoft.com/office/drawing/2014/main" val="2788882084"/>
                    </a:ext>
                  </a:extLst>
                </a:gridCol>
                <a:gridCol w="2736451">
                  <a:extLst>
                    <a:ext uri="{9D8B030D-6E8A-4147-A177-3AD203B41FA5}">
                      <a16:colId xmlns:a16="http://schemas.microsoft.com/office/drawing/2014/main" val="3558218088"/>
                    </a:ext>
                  </a:extLst>
                </a:gridCol>
              </a:tblGrid>
              <a:tr h="538941">
                <a:tc>
                  <a:txBody>
                    <a:bodyPr/>
                    <a:lstStyle/>
                    <a:p>
                      <a:pPr algn="just">
                        <a:lnSpc>
                          <a:spcPct val="107000"/>
                        </a:lnSpc>
                        <a:spcAft>
                          <a:spcPts val="0"/>
                        </a:spcAft>
                      </a:pPr>
                      <a:r>
                        <a:rPr lang="nl-NL" sz="2800">
                          <a:effectLst/>
                        </a:rPr>
                        <a:t> Nguyên</a:t>
                      </a:r>
                      <a:r>
                        <a:rPr lang="nl-NL" sz="2800" baseline="0">
                          <a:effectLst/>
                        </a:rPr>
                        <a:t> tử</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Số 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Số 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Số 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0967110"/>
                  </a:ext>
                </a:extLst>
              </a:tr>
              <a:tr h="538941">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nl-NL" sz="2800" b="1" i="0" u="none" strike="noStrike" kern="1200" cap="none" spc="0" normalizeH="0" baseline="0" noProof="0">
                          <a:ln>
                            <a:noFill/>
                          </a:ln>
                          <a:solidFill>
                            <a:prstClr val="white"/>
                          </a:solidFill>
                          <a:effectLst/>
                          <a:uLnTx/>
                          <a:uFillTx/>
                          <a:latin typeface="Arial"/>
                          <a:ea typeface="微软雅黑"/>
                          <a:cs typeface="+mn-cs"/>
                        </a:rPr>
                        <a:t> Nguyên tử A1</a:t>
                      </a:r>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 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4294814"/>
                  </a:ext>
                </a:extLst>
              </a:tr>
              <a:tr h="566515">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nl-NL" sz="2800" b="1" i="0" u="none" strike="noStrike" kern="1200" cap="none" spc="0" normalizeH="0" baseline="0" noProof="0">
                          <a:ln>
                            <a:noFill/>
                          </a:ln>
                          <a:solidFill>
                            <a:prstClr val="white"/>
                          </a:solidFill>
                          <a:effectLst/>
                          <a:uLnTx/>
                          <a:uFillTx/>
                          <a:latin typeface="Arial"/>
                          <a:ea typeface="微软雅黑"/>
                          <a:cs typeface="+mn-cs"/>
                        </a:rPr>
                        <a:t> Nguyên tử A2</a:t>
                      </a:r>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9854653"/>
                  </a:ext>
                </a:extLst>
              </a:tr>
              <a:tr h="511367">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nl-NL" sz="2800" b="1" i="0" u="none" strike="noStrike" kern="1200" cap="none" spc="0" normalizeH="0" baseline="0" noProof="0">
                          <a:ln>
                            <a:noFill/>
                          </a:ln>
                          <a:solidFill>
                            <a:prstClr val="white"/>
                          </a:solidFill>
                          <a:effectLst/>
                          <a:uLnTx/>
                          <a:uFillTx/>
                          <a:latin typeface="Arial"/>
                          <a:ea typeface="微软雅黑"/>
                          <a:cs typeface="+mn-cs"/>
                        </a:rPr>
                        <a:t> Nguyên tử A3</a:t>
                      </a:r>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295733"/>
                  </a:ext>
                </a:extLst>
              </a:tr>
              <a:tr h="538941">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nl-NL" sz="2800" b="1" i="0" u="none" strike="noStrike" kern="1200" cap="none" spc="0" normalizeH="0" baseline="0" noProof="0">
                          <a:ln>
                            <a:noFill/>
                          </a:ln>
                          <a:solidFill>
                            <a:prstClr val="white"/>
                          </a:solidFill>
                          <a:effectLst/>
                          <a:uLnTx/>
                          <a:uFillTx/>
                          <a:latin typeface="Arial"/>
                          <a:ea typeface="微软雅黑"/>
                          <a:cs typeface="+mn-cs"/>
                        </a:rPr>
                        <a:t> Nguyên tử A4</a:t>
                      </a:r>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0669567"/>
                  </a:ext>
                </a:extLst>
              </a:tr>
              <a:tr h="538941">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nl-NL" sz="2800" b="1" i="0" u="none" strike="noStrike" kern="1200" cap="none" spc="0" normalizeH="0" baseline="0" noProof="0">
                          <a:ln>
                            <a:noFill/>
                          </a:ln>
                          <a:solidFill>
                            <a:prstClr val="white"/>
                          </a:solidFill>
                          <a:effectLst/>
                          <a:uLnTx/>
                          <a:uFillTx/>
                          <a:latin typeface="Arial"/>
                          <a:ea typeface="微软雅黑"/>
                          <a:cs typeface="+mn-cs"/>
                        </a:rPr>
                        <a:t> Nguyên tử A5</a:t>
                      </a:r>
                      <a:endPar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nl-NL" sz="2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nl-NL" sz="2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703838"/>
                  </a:ext>
                </a:extLst>
              </a:tr>
            </a:tbl>
          </a:graphicData>
        </a:graphic>
      </p:graphicFrame>
      <p:sp>
        <p:nvSpPr>
          <p:cNvPr id="3" name="TextBox 2"/>
          <p:cNvSpPr txBox="1"/>
          <p:nvPr/>
        </p:nvSpPr>
        <p:spPr>
          <a:xfrm>
            <a:off x="389155" y="868389"/>
            <a:ext cx="595109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1. Điền số thích hợp vào bảng sau</a:t>
            </a:r>
          </a:p>
        </p:txBody>
      </p:sp>
      <p:sp>
        <p:nvSpPr>
          <p:cNvPr id="4" name="Rectangle 3"/>
          <p:cNvSpPr/>
          <p:nvPr/>
        </p:nvSpPr>
        <p:spPr>
          <a:xfrm>
            <a:off x="389155" y="4751261"/>
            <a:ext cx="11176317" cy="954107"/>
          </a:xfrm>
          <a:prstGeom prst="rect">
            <a:avLst/>
          </a:prstGeom>
        </p:spPr>
        <p:txBody>
          <a:bodyPr wrap="square">
            <a:spAutoFit/>
          </a:bodyPr>
          <a:lstStyle/>
          <a:p>
            <a:pPr algn="just">
              <a:spcAft>
                <a:spcPts val="0"/>
              </a:spcAft>
            </a:pPr>
            <a:r>
              <a:rPr lang="nl-NL" sz="2800">
                <a:latin typeface="Times New Roman" panose="02020603050405020304" pitchFamily="18" charset="0"/>
                <a:ea typeface="Calibri" panose="020F0502020204030204" pitchFamily="34" charset="0"/>
              </a:rPr>
              <a:t>2. Trong những nguyên tử trên những nguyên tử nào thuộc cùng 1 nguyên tố hóa học.</a:t>
            </a:r>
            <a:endParaRPr lang="en-US" sz="2800">
              <a:latin typeface="Calibri" panose="020F0502020204030204" pitchFamily="34" charset="0"/>
              <a:ea typeface="Calibri" panose="020F0502020204030204" pitchFamily="34" charset="0"/>
            </a:endParaRPr>
          </a:p>
        </p:txBody>
      </p:sp>
      <p:sp>
        <p:nvSpPr>
          <p:cNvPr id="5" name="TextBox 4"/>
          <p:cNvSpPr txBox="1"/>
          <p:nvPr/>
        </p:nvSpPr>
        <p:spPr>
          <a:xfrm>
            <a:off x="4272195" y="2001238"/>
            <a:ext cx="584617" cy="523220"/>
          </a:xfrm>
          <a:prstGeom prst="rect">
            <a:avLst/>
          </a:prstGeom>
          <a:noFill/>
        </p:spPr>
        <p:txBody>
          <a:bodyPr wrap="square" rtlCol="0">
            <a:spAutoFit/>
          </a:bodyPr>
          <a:lstStyle/>
          <a:p>
            <a:r>
              <a:rPr lang="en-US" sz="2800">
                <a:solidFill>
                  <a:schemeClr val="accent1">
                    <a:lumMod val="75000"/>
                  </a:schemeClr>
                </a:solidFill>
              </a:rPr>
              <a:t>3</a:t>
            </a:r>
          </a:p>
        </p:txBody>
      </p:sp>
      <p:sp>
        <p:nvSpPr>
          <p:cNvPr id="10" name="TextBox 9"/>
          <p:cNvSpPr txBox="1"/>
          <p:nvPr/>
        </p:nvSpPr>
        <p:spPr>
          <a:xfrm>
            <a:off x="4272195" y="3039745"/>
            <a:ext cx="584617" cy="523220"/>
          </a:xfrm>
          <a:prstGeom prst="rect">
            <a:avLst/>
          </a:prstGeom>
          <a:noFill/>
        </p:spPr>
        <p:txBody>
          <a:bodyPr wrap="square" rtlCol="0">
            <a:spAutoFit/>
          </a:bodyPr>
          <a:lstStyle/>
          <a:p>
            <a:r>
              <a:rPr lang="en-US" sz="2800">
                <a:solidFill>
                  <a:schemeClr val="accent1">
                    <a:lumMod val="75000"/>
                  </a:schemeClr>
                </a:solidFill>
              </a:rPr>
              <a:t>8</a:t>
            </a:r>
          </a:p>
        </p:txBody>
      </p:sp>
      <p:sp>
        <p:nvSpPr>
          <p:cNvPr id="11" name="TextBox 10"/>
          <p:cNvSpPr txBox="1"/>
          <p:nvPr/>
        </p:nvSpPr>
        <p:spPr>
          <a:xfrm>
            <a:off x="9671152" y="2516525"/>
            <a:ext cx="584617" cy="523220"/>
          </a:xfrm>
          <a:prstGeom prst="rect">
            <a:avLst/>
          </a:prstGeom>
          <a:noFill/>
        </p:spPr>
        <p:txBody>
          <a:bodyPr wrap="square" rtlCol="0">
            <a:spAutoFit/>
          </a:bodyPr>
          <a:lstStyle/>
          <a:p>
            <a:r>
              <a:rPr lang="en-US" sz="2800">
                <a:solidFill>
                  <a:schemeClr val="accent1">
                    <a:lumMod val="75000"/>
                  </a:schemeClr>
                </a:solidFill>
              </a:rPr>
              <a:t>8</a:t>
            </a:r>
          </a:p>
        </p:txBody>
      </p:sp>
      <p:sp>
        <p:nvSpPr>
          <p:cNvPr id="12" name="TextBox 11"/>
          <p:cNvSpPr txBox="1"/>
          <p:nvPr/>
        </p:nvSpPr>
        <p:spPr>
          <a:xfrm>
            <a:off x="9806063" y="3591320"/>
            <a:ext cx="584617" cy="523220"/>
          </a:xfrm>
          <a:prstGeom prst="rect">
            <a:avLst/>
          </a:prstGeom>
          <a:noFill/>
        </p:spPr>
        <p:txBody>
          <a:bodyPr wrap="square" rtlCol="0">
            <a:spAutoFit/>
          </a:bodyPr>
          <a:lstStyle/>
          <a:p>
            <a:r>
              <a:rPr lang="en-US" sz="2800">
                <a:solidFill>
                  <a:schemeClr val="accent1">
                    <a:lumMod val="75000"/>
                  </a:schemeClr>
                </a:solidFill>
              </a:rPr>
              <a:t>3</a:t>
            </a:r>
          </a:p>
        </p:txBody>
      </p:sp>
      <p:sp>
        <p:nvSpPr>
          <p:cNvPr id="13" name="TextBox 12"/>
          <p:cNvSpPr txBox="1"/>
          <p:nvPr/>
        </p:nvSpPr>
        <p:spPr>
          <a:xfrm flipH="1">
            <a:off x="9806064" y="4114540"/>
            <a:ext cx="584616" cy="523220"/>
          </a:xfrm>
          <a:prstGeom prst="rect">
            <a:avLst/>
          </a:prstGeom>
          <a:noFill/>
        </p:spPr>
        <p:txBody>
          <a:bodyPr wrap="square" rtlCol="0">
            <a:spAutoFit/>
          </a:bodyPr>
          <a:lstStyle/>
          <a:p>
            <a:r>
              <a:rPr lang="en-US" sz="2800">
                <a:solidFill>
                  <a:schemeClr val="accent1">
                    <a:lumMod val="75000"/>
                  </a:schemeClr>
                </a:solidFill>
              </a:rPr>
              <a:t>8</a:t>
            </a:r>
          </a:p>
        </p:txBody>
      </p:sp>
      <p:sp>
        <p:nvSpPr>
          <p:cNvPr id="14" name="Google Shape;922;p45"/>
          <p:cNvSpPr txBox="1">
            <a:spLocks/>
          </p:cNvSpPr>
          <p:nvPr/>
        </p:nvSpPr>
        <p:spPr>
          <a:xfrm>
            <a:off x="1424067" y="5171855"/>
            <a:ext cx="8966614" cy="941956"/>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indent="-380990" algn="just">
              <a:buFontTx/>
              <a:buChar char="-"/>
            </a:pPr>
            <a:r>
              <a:rPr lang="vi-VN" sz="2000">
                <a:solidFill>
                  <a:srgbClr val="7030A0"/>
                </a:solidFill>
              </a:rPr>
              <a:t>Nguyên tử A</a:t>
            </a:r>
            <a:r>
              <a:rPr lang="en-US" sz="2000">
                <a:solidFill>
                  <a:srgbClr val="7030A0"/>
                </a:solidFill>
              </a:rPr>
              <a:t>1</a:t>
            </a:r>
            <a:r>
              <a:rPr lang="vi-VN" sz="2000">
                <a:solidFill>
                  <a:srgbClr val="7030A0"/>
                </a:solidFill>
              </a:rPr>
              <a:t> và nguyên tử </a:t>
            </a:r>
            <a:r>
              <a:rPr lang="en-US" sz="2000">
                <a:solidFill>
                  <a:srgbClr val="7030A0"/>
                </a:solidFill>
              </a:rPr>
              <a:t>A4</a:t>
            </a:r>
            <a:r>
              <a:rPr lang="vi-VN" sz="2000">
                <a:solidFill>
                  <a:srgbClr val="7030A0"/>
                </a:solidFill>
              </a:rPr>
              <a:t> thuộc cùng 1 nguyên tố hóa học</a:t>
            </a:r>
          </a:p>
          <a:p>
            <a:pPr marL="380990" indent="-380990" algn="just">
              <a:buFontTx/>
              <a:buChar char="-"/>
            </a:pPr>
            <a:r>
              <a:rPr lang="vi-VN" sz="2000">
                <a:solidFill>
                  <a:srgbClr val="7030A0"/>
                </a:solidFill>
              </a:rPr>
              <a:t>Nguyên tử </a:t>
            </a:r>
            <a:r>
              <a:rPr lang="en-US" sz="2000">
                <a:solidFill>
                  <a:srgbClr val="7030A0"/>
                </a:solidFill>
              </a:rPr>
              <a:t>A2, A3</a:t>
            </a:r>
            <a:r>
              <a:rPr lang="vi-VN" sz="2000">
                <a:solidFill>
                  <a:srgbClr val="7030A0"/>
                </a:solidFill>
              </a:rPr>
              <a:t> và nguyên tử </a:t>
            </a:r>
            <a:r>
              <a:rPr lang="en-US" sz="2000">
                <a:solidFill>
                  <a:srgbClr val="7030A0"/>
                </a:solidFill>
              </a:rPr>
              <a:t>A5</a:t>
            </a:r>
            <a:r>
              <a:rPr lang="vi-VN" sz="2000">
                <a:solidFill>
                  <a:srgbClr val="7030A0"/>
                </a:solidFill>
              </a:rPr>
              <a:t> thuộc cùng 1 nguyên tố hóa học</a:t>
            </a:r>
          </a:p>
        </p:txBody>
      </p:sp>
    </p:spTree>
    <p:custDataLst>
      <p:tags r:id="rId1"/>
    </p:custDataLst>
    <p:extLst>
      <p:ext uri="{BB962C8B-B14F-4D97-AF65-F5344CB8AC3E}">
        <p14:creationId xmlns:p14="http://schemas.microsoft.com/office/powerpoint/2010/main" val="521305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fade">
                                      <p:cBhvr>
                                        <p:cTn id="4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P spid="1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41"/>
          <p:cNvSpPr txBox="1">
            <a:spLocks noGrp="1"/>
          </p:cNvSpPr>
          <p:nvPr>
            <p:ph type="title"/>
          </p:nvPr>
        </p:nvSpPr>
        <p:spPr>
          <a:xfrm>
            <a:off x="2677647" y="2342492"/>
            <a:ext cx="6985416" cy="2217053"/>
          </a:xfrm>
          <a:prstGeom prst="rect">
            <a:avLst/>
          </a:prstGeom>
        </p:spPr>
        <p:txBody>
          <a:bodyPr spcFirstLastPara="1" wrap="square" lIns="121900" tIns="121900" rIns="121900" bIns="121900" anchor="ctr" anchorCtr="0">
            <a:noAutofit/>
          </a:bodyPr>
          <a:lstStyle/>
          <a:p>
            <a:pPr algn="ctr"/>
            <a:r>
              <a:rPr lang="en" sz="6000"/>
              <a:t>b</a:t>
            </a:r>
            <a:r>
              <a:rPr lang="en" sz="5400"/>
              <a:t>. </a:t>
            </a:r>
            <a:r>
              <a:rPr lang="en-US" sz="5400"/>
              <a:t>T</a:t>
            </a:r>
            <a:r>
              <a:rPr lang="en" sz="5400"/>
              <a:t>ìm hiểu số lượng</a:t>
            </a:r>
            <a:br>
              <a:rPr lang="en" sz="5400"/>
            </a:br>
            <a:r>
              <a:rPr lang="en" sz="5400"/>
              <a:t>nguyên </a:t>
            </a:r>
            <a:r>
              <a:rPr lang="en" sz="5400" dirty="0"/>
              <a:t>tố </a:t>
            </a:r>
            <a:r>
              <a:rPr lang="en" sz="5400"/>
              <a:t>hóa học hiện nay</a:t>
            </a:r>
            <a:endParaRPr sz="8000" dirty="0"/>
          </a:p>
        </p:txBody>
      </p:sp>
    </p:spTree>
    <p:extLst>
      <p:ext uri="{BB962C8B-B14F-4D97-AF65-F5344CB8AC3E}">
        <p14:creationId xmlns:p14="http://schemas.microsoft.com/office/powerpoint/2010/main" val="2380097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p:nvGrpSpPr>
        <p:grpSpPr>
          <a:xfrm>
            <a:off x="1603948" y="410094"/>
            <a:ext cx="9323882" cy="646331"/>
            <a:chOff x="1603948" y="410094"/>
            <a:chExt cx="9323882" cy="646331"/>
          </a:xfrm>
        </p:grpSpPr>
        <p:sp>
          <p:nvSpPr>
            <p:cNvPr id="16" name="Freeform 6"/>
            <p:cNvSpPr>
              <a:spLocks/>
            </p:cNvSpPr>
            <p:nvPr/>
          </p:nvSpPr>
          <p:spPr bwMode="auto">
            <a:xfrm>
              <a:off x="1603948" y="455613"/>
              <a:ext cx="9323882"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文本框 20"/>
            <p:cNvSpPr txBox="1"/>
            <p:nvPr/>
          </p:nvSpPr>
          <p:spPr>
            <a:xfrm>
              <a:off x="3488331" y="410094"/>
              <a:ext cx="5372689" cy="646331"/>
            </a:xfrm>
            <a:prstGeom prst="rect">
              <a:avLst/>
            </a:prstGeom>
            <a:noFill/>
          </p:spPr>
          <p:txBody>
            <a:bodyPr wrap="none" rtlCol="0">
              <a:spAutoFit/>
              <a:scene3d>
                <a:camera prst="orthographicFront"/>
                <a:lightRig rig="threePt" dir="t"/>
              </a:scene3d>
              <a:sp3d contourW="12700"/>
            </a:bodyPr>
            <a:lstStyle/>
            <a:p>
              <a:pPr algn="ctr"/>
              <a:r>
                <a:rPr lang="en-US" altLang="zh-CN" sz="360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Hiện nay có 118 nguyên tố</a:t>
              </a:r>
              <a:endParaRPr lang="zh-CN" altLang="en-US" sz="3600" dirty="0">
                <a:solidFill>
                  <a:schemeClr val="bg1"/>
                </a:solidFill>
                <a:effectLst>
                  <a:outerShdw blurRad="38100" dist="38100" dir="2700000" algn="tl">
                    <a:srgbClr val="000000">
                      <a:alpha val="43137"/>
                    </a:srgbClr>
                  </a:outerShdw>
                </a:effectLst>
                <a:latin typeface="Cambria" panose="02040503050406030204" pitchFamily="18" charset="0"/>
                <a:ea typeface="汉仪夏日体W" panose="00020600040101010101" pitchFamily="18" charset="-122"/>
              </a:endParaRPr>
            </a:p>
          </p:txBody>
        </p:sp>
      </p:grpSp>
      <p:grpSp>
        <p:nvGrpSpPr>
          <p:cNvPr id="3" name="组合 2"/>
          <p:cNvGrpSpPr/>
          <p:nvPr/>
        </p:nvGrpSpPr>
        <p:grpSpPr>
          <a:xfrm rot="1273850">
            <a:off x="6609408" y="2033250"/>
            <a:ext cx="4277728" cy="2913638"/>
            <a:chOff x="1974421" y="2408439"/>
            <a:chExt cx="4277728" cy="2913638"/>
          </a:xfrm>
        </p:grpSpPr>
        <p:sp>
          <p:nvSpPr>
            <p:cNvPr id="4" name="MH_Other_1"/>
            <p:cNvSpPr/>
            <p:nvPr>
              <p:custDataLst>
                <p:tags r:id="rId7"/>
              </p:custDataLst>
            </p:nvPr>
          </p:nvSpPr>
          <p:spPr>
            <a:xfrm rot="21074577">
              <a:off x="2850323" y="2506022"/>
              <a:ext cx="3048239" cy="2803904"/>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MH_SubTitle_1"/>
            <p:cNvSpPr/>
            <p:nvPr>
              <p:custDataLst>
                <p:tags r:id="rId8"/>
              </p:custDataLst>
            </p:nvPr>
          </p:nvSpPr>
          <p:spPr>
            <a:xfrm rot="21074577">
              <a:off x="2760623" y="2411075"/>
              <a:ext cx="3153929" cy="2911002"/>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ctr">
              <a:normAutofit/>
            </a:bodyPr>
            <a:lstStyle/>
            <a:p>
              <a:pPr algn="ctr">
                <a:lnSpc>
                  <a:spcPct val="120000"/>
                </a:lnSpc>
              </a:pPr>
              <a:endParaRPr lang="en-US" altLang="zh-CN" sz="1600" dirty="0">
                <a:solidFill>
                  <a:srgbClr val="FFFFFF"/>
                </a:solidFill>
              </a:endParaRPr>
            </a:p>
          </p:txBody>
        </p:sp>
        <p:sp>
          <p:nvSpPr>
            <p:cNvPr id="7" name="MH_Other_2"/>
            <p:cNvSpPr/>
            <p:nvPr>
              <p:custDataLst>
                <p:tags r:id="rId9"/>
              </p:custDataLst>
            </p:nvPr>
          </p:nvSpPr>
          <p:spPr>
            <a:xfrm rot="14260875">
              <a:off x="5122539" y="3988808"/>
              <a:ext cx="341338" cy="1537676"/>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chemeClr val="accent1">
                    <a:lumMod val="50000"/>
                  </a:schemeClr>
                </a:gs>
                <a:gs pos="50000">
                  <a:schemeClr val="accent1">
                    <a:lumMod val="75000"/>
                  </a:schemeClr>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MH_Other_5"/>
            <p:cNvSpPr/>
            <p:nvPr>
              <p:custDataLst>
                <p:tags r:id="rId10"/>
              </p:custDataLst>
            </p:nvPr>
          </p:nvSpPr>
          <p:spPr>
            <a:xfrm rot="18900000">
              <a:off x="1974421" y="2800067"/>
              <a:ext cx="1762018"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18" name="MH_Other_6"/>
            <p:cNvSpPr/>
            <p:nvPr>
              <p:custDataLst>
                <p:tags r:id="rId11"/>
              </p:custDataLst>
            </p:nvPr>
          </p:nvSpPr>
          <p:spPr>
            <a:xfrm rot="2149474">
              <a:off x="4421756" y="2408439"/>
              <a:ext cx="1830393"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220 w 1152348"/>
                <a:gd name="connsiteY0" fmla="*/ 0 h 242604"/>
                <a:gd name="connsiteX1" fmla="*/ 1152348 w 1152348"/>
                <a:gd name="connsiteY1" fmla="*/ 0 h 242604"/>
                <a:gd name="connsiteX2" fmla="*/ 1152348 w 1152348"/>
                <a:gd name="connsiteY2" fmla="*/ 242604 h 242604"/>
                <a:gd name="connsiteX3" fmla="*/ 220 w 1152348"/>
                <a:gd name="connsiteY3" fmla="*/ 242604 h 242604"/>
                <a:gd name="connsiteX4" fmla="*/ 0 w 1152348"/>
                <a:gd name="connsiteY4" fmla="*/ 216390 h 242604"/>
                <a:gd name="connsiteX5" fmla="*/ 220 w 1152348"/>
                <a:gd name="connsiteY5" fmla="*/ 0 h 242604"/>
                <a:gd name="connsiteX0" fmla="*/ 85407 w 1237535"/>
                <a:gd name="connsiteY0" fmla="*/ 0 h 242604"/>
                <a:gd name="connsiteX1" fmla="*/ 1237535 w 1237535"/>
                <a:gd name="connsiteY1" fmla="*/ 0 h 242604"/>
                <a:gd name="connsiteX2" fmla="*/ 1237535 w 1237535"/>
                <a:gd name="connsiteY2" fmla="*/ 242604 h 242604"/>
                <a:gd name="connsiteX3" fmla="*/ 85407 w 1237535"/>
                <a:gd name="connsiteY3" fmla="*/ 242604 h 242604"/>
                <a:gd name="connsiteX4" fmla="*/ 85187 w 1237535"/>
                <a:gd name="connsiteY4" fmla="*/ 216390 h 242604"/>
                <a:gd name="connsiteX5" fmla="*/ 85187 w 1237535"/>
                <a:gd name="connsiteY5" fmla="*/ 105258 h 242604"/>
                <a:gd name="connsiteX6" fmla="*/ 85407 w 1237535"/>
                <a:gd name="connsiteY6"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06409 w 1258757"/>
                <a:gd name="connsiteY5" fmla="*/ 105258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56923 w 1258757"/>
                <a:gd name="connsiteY5" fmla="*/ 105259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50844 w 1258757"/>
                <a:gd name="connsiteY7" fmla="*/ 56429 h 242604"/>
                <a:gd name="connsiteX8" fmla="*/ 106629 w 1258757"/>
                <a:gd name="connsiteY8"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106409 w 1258757"/>
                <a:gd name="connsiteY7" fmla="*/ 81686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82180 w 1258757"/>
                <a:gd name="connsiteY5" fmla="*/ 167559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6443 w 1258757"/>
                <a:gd name="connsiteY2" fmla="*/ 42958 h 242604"/>
                <a:gd name="connsiteX3" fmla="*/ 1258757 w 1258757"/>
                <a:gd name="connsiteY3" fmla="*/ 242604 h 242604"/>
                <a:gd name="connsiteX4" fmla="*/ 106629 w 1258757"/>
                <a:gd name="connsiteY4" fmla="*/ 242604 h 242604"/>
                <a:gd name="connsiteX5" fmla="*/ 106409 w 1258757"/>
                <a:gd name="connsiteY5" fmla="*/ 216390 h 242604"/>
                <a:gd name="connsiteX6" fmla="*/ 182180 w 1258757"/>
                <a:gd name="connsiteY6" fmla="*/ 167559 h 242604"/>
                <a:gd name="connsiteX7" fmla="*/ 128299 w 1258757"/>
                <a:gd name="connsiteY7" fmla="*/ 117046 h 242604"/>
                <a:gd name="connsiteX8" fmla="*/ 97990 w 1258757"/>
                <a:gd name="connsiteY8" fmla="*/ 90105 h 242604"/>
                <a:gd name="connsiteX9" fmla="*/ 50844 w 1258757"/>
                <a:gd name="connsiteY9" fmla="*/ 56429 h 242604"/>
                <a:gd name="connsiteX10" fmla="*/ 106629 w 1258757"/>
                <a:gd name="connsiteY10" fmla="*/ 0 h 242604"/>
                <a:gd name="connsiteX0" fmla="*/ 106629 w 1343417"/>
                <a:gd name="connsiteY0" fmla="*/ 0 h 242604"/>
                <a:gd name="connsiteX1" fmla="*/ 1258757 w 1343417"/>
                <a:gd name="connsiteY1" fmla="*/ 0 h 242604"/>
                <a:gd name="connsiteX2" fmla="*/ 1256443 w 1343417"/>
                <a:gd name="connsiteY2" fmla="*/ 42958 h 242604"/>
                <a:gd name="connsiteX3" fmla="*/ 1256443 w 1343417"/>
                <a:gd name="connsiteY3" fmla="*/ 86737 h 242604"/>
                <a:gd name="connsiteX4" fmla="*/ 1258757 w 1343417"/>
                <a:gd name="connsiteY4" fmla="*/ 242604 h 242604"/>
                <a:gd name="connsiteX5" fmla="*/ 106629 w 1343417"/>
                <a:gd name="connsiteY5" fmla="*/ 242604 h 242604"/>
                <a:gd name="connsiteX6" fmla="*/ 106409 w 1343417"/>
                <a:gd name="connsiteY6" fmla="*/ 216390 h 242604"/>
                <a:gd name="connsiteX7" fmla="*/ 182180 w 1343417"/>
                <a:gd name="connsiteY7" fmla="*/ 167559 h 242604"/>
                <a:gd name="connsiteX8" fmla="*/ 128299 w 1343417"/>
                <a:gd name="connsiteY8" fmla="*/ 117046 h 242604"/>
                <a:gd name="connsiteX9" fmla="*/ 97990 w 1343417"/>
                <a:gd name="connsiteY9" fmla="*/ 90105 h 242604"/>
                <a:gd name="connsiteX10" fmla="*/ 50844 w 1343417"/>
                <a:gd name="connsiteY10" fmla="*/ 56429 h 242604"/>
                <a:gd name="connsiteX11" fmla="*/ 106629 w 1343417"/>
                <a:gd name="connsiteY11" fmla="*/ 0 h 242604"/>
                <a:gd name="connsiteX0" fmla="*/ 106629 w 1354171"/>
                <a:gd name="connsiteY0" fmla="*/ 0 h 242604"/>
                <a:gd name="connsiteX1" fmla="*/ 1258757 w 1354171"/>
                <a:gd name="connsiteY1" fmla="*/ 0 h 242604"/>
                <a:gd name="connsiteX2" fmla="*/ 1256443 w 1354171"/>
                <a:gd name="connsiteY2" fmla="*/ 42958 h 242604"/>
                <a:gd name="connsiteX3" fmla="*/ 1256443 w 1354171"/>
                <a:gd name="connsiteY3" fmla="*/ 86737 h 242604"/>
                <a:gd name="connsiteX4" fmla="*/ 1286751 w 1354171"/>
                <a:gd name="connsiteY4" fmla="*/ 123780 h 242604"/>
                <a:gd name="connsiteX5" fmla="*/ 1258757 w 1354171"/>
                <a:gd name="connsiteY5" fmla="*/ 242604 h 242604"/>
                <a:gd name="connsiteX6" fmla="*/ 106629 w 1354171"/>
                <a:gd name="connsiteY6" fmla="*/ 242604 h 242604"/>
                <a:gd name="connsiteX7" fmla="*/ 106409 w 1354171"/>
                <a:gd name="connsiteY7" fmla="*/ 216390 h 242604"/>
                <a:gd name="connsiteX8" fmla="*/ 182180 w 1354171"/>
                <a:gd name="connsiteY8" fmla="*/ 167559 h 242604"/>
                <a:gd name="connsiteX9" fmla="*/ 128299 w 1354171"/>
                <a:gd name="connsiteY9" fmla="*/ 117046 h 242604"/>
                <a:gd name="connsiteX10" fmla="*/ 97990 w 1354171"/>
                <a:gd name="connsiteY10" fmla="*/ 90105 h 242604"/>
                <a:gd name="connsiteX11" fmla="*/ 50844 w 1354171"/>
                <a:gd name="connsiteY11" fmla="*/ 56429 h 242604"/>
                <a:gd name="connsiteX12" fmla="*/ 106629 w 1354171"/>
                <a:gd name="connsiteY12" fmla="*/ 0 h 242604"/>
                <a:gd name="connsiteX0" fmla="*/ 106629 w 1370394"/>
                <a:gd name="connsiteY0" fmla="*/ 0 h 242604"/>
                <a:gd name="connsiteX1" fmla="*/ 1258757 w 1370394"/>
                <a:gd name="connsiteY1" fmla="*/ 0 h 242604"/>
                <a:gd name="connsiteX2" fmla="*/ 1256443 w 1370394"/>
                <a:gd name="connsiteY2" fmla="*/ 42958 h 242604"/>
                <a:gd name="connsiteX3" fmla="*/ 1256443 w 1370394"/>
                <a:gd name="connsiteY3" fmla="*/ 86737 h 242604"/>
                <a:gd name="connsiteX4" fmla="*/ 1286751 w 1370394"/>
                <a:gd name="connsiteY4" fmla="*/ 123780 h 242604"/>
                <a:gd name="connsiteX5" fmla="*/ 1328847 w 1370394"/>
                <a:gd name="connsiteY5" fmla="*/ 169243 h 242604"/>
                <a:gd name="connsiteX6" fmla="*/ 1258757 w 1370394"/>
                <a:gd name="connsiteY6" fmla="*/ 242604 h 242604"/>
                <a:gd name="connsiteX7" fmla="*/ 106629 w 1370394"/>
                <a:gd name="connsiteY7" fmla="*/ 242604 h 242604"/>
                <a:gd name="connsiteX8" fmla="*/ 106409 w 1370394"/>
                <a:gd name="connsiteY8" fmla="*/ 216390 h 242604"/>
                <a:gd name="connsiteX9" fmla="*/ 182180 w 1370394"/>
                <a:gd name="connsiteY9" fmla="*/ 167559 h 242604"/>
                <a:gd name="connsiteX10" fmla="*/ 128299 w 1370394"/>
                <a:gd name="connsiteY10" fmla="*/ 117046 h 242604"/>
                <a:gd name="connsiteX11" fmla="*/ 97990 w 1370394"/>
                <a:gd name="connsiteY11" fmla="*/ 90105 h 242604"/>
                <a:gd name="connsiteX12" fmla="*/ 50844 w 1370394"/>
                <a:gd name="connsiteY12" fmla="*/ 56429 h 242604"/>
                <a:gd name="connsiteX13" fmla="*/ 106629 w 1370394"/>
                <a:gd name="connsiteY13" fmla="*/ 0 h 242604"/>
                <a:gd name="connsiteX0" fmla="*/ 106629 w 1375326"/>
                <a:gd name="connsiteY0" fmla="*/ 0 h 242894"/>
                <a:gd name="connsiteX1" fmla="*/ 1258757 w 1375326"/>
                <a:gd name="connsiteY1" fmla="*/ 0 h 242894"/>
                <a:gd name="connsiteX2" fmla="*/ 1256443 w 1375326"/>
                <a:gd name="connsiteY2" fmla="*/ 42958 h 242894"/>
                <a:gd name="connsiteX3" fmla="*/ 1256443 w 1375326"/>
                <a:gd name="connsiteY3" fmla="*/ 86737 h 242894"/>
                <a:gd name="connsiteX4" fmla="*/ 1286751 w 1375326"/>
                <a:gd name="connsiteY4" fmla="*/ 123780 h 242894"/>
                <a:gd name="connsiteX5" fmla="*/ 1328847 w 1375326"/>
                <a:gd name="connsiteY5" fmla="*/ 169243 h 242894"/>
                <a:gd name="connsiteX6" fmla="*/ 1344000 w 1375326"/>
                <a:gd name="connsiteY6" fmla="*/ 234911 h 242894"/>
                <a:gd name="connsiteX7" fmla="*/ 1258757 w 1375326"/>
                <a:gd name="connsiteY7" fmla="*/ 242604 h 242894"/>
                <a:gd name="connsiteX8" fmla="*/ 106629 w 1375326"/>
                <a:gd name="connsiteY8" fmla="*/ 242604 h 242894"/>
                <a:gd name="connsiteX9" fmla="*/ 106409 w 1375326"/>
                <a:gd name="connsiteY9" fmla="*/ 216390 h 242894"/>
                <a:gd name="connsiteX10" fmla="*/ 182180 w 1375326"/>
                <a:gd name="connsiteY10" fmla="*/ 167559 h 242894"/>
                <a:gd name="connsiteX11" fmla="*/ 128299 w 1375326"/>
                <a:gd name="connsiteY11" fmla="*/ 117046 h 242894"/>
                <a:gd name="connsiteX12" fmla="*/ 97990 w 1375326"/>
                <a:gd name="connsiteY12" fmla="*/ 90105 h 242894"/>
                <a:gd name="connsiteX13" fmla="*/ 50844 w 1375326"/>
                <a:gd name="connsiteY13" fmla="*/ 56429 h 242894"/>
                <a:gd name="connsiteX14" fmla="*/ 106629 w 1375326"/>
                <a:gd name="connsiteY14" fmla="*/ 0 h 24289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86751 w 1358377"/>
                <a:gd name="connsiteY4" fmla="*/ 123780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90119 w 1358377"/>
                <a:gd name="connsiteY2" fmla="*/ 39590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377" h="242604">
                  <a:moveTo>
                    <a:pt x="106629" y="0"/>
                  </a:moveTo>
                  <a:lnTo>
                    <a:pt x="1258757" y="0"/>
                  </a:lnTo>
                  <a:lnTo>
                    <a:pt x="1290119" y="39590"/>
                  </a:lnTo>
                  <a:cubicBezTo>
                    <a:pt x="1289733" y="54046"/>
                    <a:pt x="1256057" y="53463"/>
                    <a:pt x="1256443" y="86737"/>
                  </a:cubicBezTo>
                  <a:cubicBezTo>
                    <a:pt x="1261494" y="100207"/>
                    <a:pt x="1257740" y="92750"/>
                    <a:pt x="1258126" y="118728"/>
                  </a:cubicBezTo>
                  <a:cubicBezTo>
                    <a:pt x="1270193" y="132479"/>
                    <a:pt x="1333513" y="149439"/>
                    <a:pt x="1328847" y="169243"/>
                  </a:cubicBezTo>
                  <a:cubicBezTo>
                    <a:pt x="1338388" y="187765"/>
                    <a:pt x="1308535" y="199110"/>
                    <a:pt x="1296853" y="211337"/>
                  </a:cubicBezTo>
                  <a:cubicBezTo>
                    <a:pt x="1285171" y="223564"/>
                    <a:pt x="1464985" y="241322"/>
                    <a:pt x="1258757" y="242604"/>
                  </a:cubicBezTo>
                  <a:lnTo>
                    <a:pt x="106629" y="242604"/>
                  </a:lnTo>
                  <a:cubicBezTo>
                    <a:pt x="106556" y="233866"/>
                    <a:pt x="106482" y="225128"/>
                    <a:pt x="106409" y="216390"/>
                  </a:cubicBezTo>
                  <a:cubicBezTo>
                    <a:pt x="109459" y="205566"/>
                    <a:pt x="173761" y="186081"/>
                    <a:pt x="182180" y="167559"/>
                  </a:cubicBezTo>
                  <a:cubicBezTo>
                    <a:pt x="190599" y="149037"/>
                    <a:pt x="131386" y="133042"/>
                    <a:pt x="128299" y="117046"/>
                  </a:cubicBezTo>
                  <a:cubicBezTo>
                    <a:pt x="125212" y="101050"/>
                    <a:pt x="115670" y="98243"/>
                    <a:pt x="97990" y="90105"/>
                  </a:cubicBezTo>
                  <a:cubicBezTo>
                    <a:pt x="80310" y="81967"/>
                    <a:pt x="50807" y="70043"/>
                    <a:pt x="50844" y="56429"/>
                  </a:cubicBezTo>
                  <a:cubicBezTo>
                    <a:pt x="50881" y="38886"/>
                    <a:pt x="-94690" y="9405"/>
                    <a:pt x="106629"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grpSp>
      <p:grpSp>
        <p:nvGrpSpPr>
          <p:cNvPr id="5" name="组合 4"/>
          <p:cNvGrpSpPr/>
          <p:nvPr/>
        </p:nvGrpSpPr>
        <p:grpSpPr>
          <a:xfrm rot="20372010">
            <a:off x="1626894" y="1810040"/>
            <a:ext cx="3502897" cy="3205847"/>
            <a:chOff x="6714680" y="1901050"/>
            <a:chExt cx="3502897" cy="3205847"/>
          </a:xfrm>
        </p:grpSpPr>
        <p:sp>
          <p:nvSpPr>
            <p:cNvPr id="11" name="MH_Other_3"/>
            <p:cNvSpPr/>
            <p:nvPr>
              <p:custDataLst>
                <p:tags r:id="rId2"/>
              </p:custDataLst>
            </p:nvPr>
          </p:nvSpPr>
          <p:spPr>
            <a:xfrm rot="772355">
              <a:off x="7135492" y="2301512"/>
              <a:ext cx="3048239" cy="2803904"/>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MH_SubTitle_2"/>
            <p:cNvSpPr/>
            <p:nvPr>
              <p:custDataLst>
                <p:tags r:id="rId3"/>
              </p:custDataLst>
            </p:nvPr>
          </p:nvSpPr>
          <p:spPr>
            <a:xfrm rot="772355">
              <a:off x="7063648" y="2195895"/>
              <a:ext cx="3153929" cy="2911002"/>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ctr">
              <a:normAutofit/>
            </a:bodyPr>
            <a:lstStyle/>
            <a:p>
              <a:pPr algn="ctr">
                <a:lnSpc>
                  <a:spcPct val="120000"/>
                </a:lnSpc>
              </a:pPr>
              <a:endParaRPr lang="en-US" altLang="zh-CN" sz="1600" dirty="0">
                <a:solidFill>
                  <a:srgbClr val="FFFFFF"/>
                </a:solidFill>
              </a:endParaRPr>
            </a:p>
          </p:txBody>
        </p:sp>
        <p:sp>
          <p:nvSpPr>
            <p:cNvPr id="14" name="MH_Other_4"/>
            <p:cNvSpPr/>
            <p:nvPr>
              <p:custDataLst>
                <p:tags r:id="rId4"/>
              </p:custDataLst>
            </p:nvPr>
          </p:nvSpPr>
          <p:spPr>
            <a:xfrm rot="15558653">
              <a:off x="9029820" y="4063130"/>
              <a:ext cx="341338" cy="1537676"/>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chemeClr val="accent2">
                    <a:lumMod val="50000"/>
                  </a:schemeClr>
                </a:gs>
                <a:gs pos="50000">
                  <a:schemeClr val="accent2">
                    <a:lumMod val="75000"/>
                  </a:schemeClr>
                </a:gs>
                <a:gs pos="10000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MH_Other_7"/>
            <p:cNvSpPr/>
            <p:nvPr>
              <p:custDataLst>
                <p:tags r:id="rId5"/>
              </p:custDataLst>
            </p:nvPr>
          </p:nvSpPr>
          <p:spPr>
            <a:xfrm rot="20197778">
              <a:off x="6714680" y="2102144"/>
              <a:ext cx="1762018"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20" name="MH_Other_8"/>
            <p:cNvSpPr/>
            <p:nvPr>
              <p:custDataLst>
                <p:tags r:id="rId6"/>
              </p:custDataLst>
            </p:nvPr>
          </p:nvSpPr>
          <p:spPr>
            <a:xfrm rot="3447252">
              <a:off x="9131638" y="2652793"/>
              <a:ext cx="1830392"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220 w 1152348"/>
                <a:gd name="connsiteY0" fmla="*/ 0 h 242604"/>
                <a:gd name="connsiteX1" fmla="*/ 1152348 w 1152348"/>
                <a:gd name="connsiteY1" fmla="*/ 0 h 242604"/>
                <a:gd name="connsiteX2" fmla="*/ 1152348 w 1152348"/>
                <a:gd name="connsiteY2" fmla="*/ 242604 h 242604"/>
                <a:gd name="connsiteX3" fmla="*/ 220 w 1152348"/>
                <a:gd name="connsiteY3" fmla="*/ 242604 h 242604"/>
                <a:gd name="connsiteX4" fmla="*/ 0 w 1152348"/>
                <a:gd name="connsiteY4" fmla="*/ 216390 h 242604"/>
                <a:gd name="connsiteX5" fmla="*/ 220 w 1152348"/>
                <a:gd name="connsiteY5" fmla="*/ 0 h 242604"/>
                <a:gd name="connsiteX0" fmla="*/ 85407 w 1237535"/>
                <a:gd name="connsiteY0" fmla="*/ 0 h 242604"/>
                <a:gd name="connsiteX1" fmla="*/ 1237535 w 1237535"/>
                <a:gd name="connsiteY1" fmla="*/ 0 h 242604"/>
                <a:gd name="connsiteX2" fmla="*/ 1237535 w 1237535"/>
                <a:gd name="connsiteY2" fmla="*/ 242604 h 242604"/>
                <a:gd name="connsiteX3" fmla="*/ 85407 w 1237535"/>
                <a:gd name="connsiteY3" fmla="*/ 242604 h 242604"/>
                <a:gd name="connsiteX4" fmla="*/ 85187 w 1237535"/>
                <a:gd name="connsiteY4" fmla="*/ 216390 h 242604"/>
                <a:gd name="connsiteX5" fmla="*/ 85187 w 1237535"/>
                <a:gd name="connsiteY5" fmla="*/ 105258 h 242604"/>
                <a:gd name="connsiteX6" fmla="*/ 85407 w 1237535"/>
                <a:gd name="connsiteY6"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06409 w 1258757"/>
                <a:gd name="connsiteY5" fmla="*/ 105258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56923 w 1258757"/>
                <a:gd name="connsiteY5" fmla="*/ 105259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50844 w 1258757"/>
                <a:gd name="connsiteY7" fmla="*/ 56429 h 242604"/>
                <a:gd name="connsiteX8" fmla="*/ 106629 w 1258757"/>
                <a:gd name="connsiteY8"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106409 w 1258757"/>
                <a:gd name="connsiteY7" fmla="*/ 81686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82180 w 1258757"/>
                <a:gd name="connsiteY5" fmla="*/ 167559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6443 w 1258757"/>
                <a:gd name="connsiteY2" fmla="*/ 42958 h 242604"/>
                <a:gd name="connsiteX3" fmla="*/ 1258757 w 1258757"/>
                <a:gd name="connsiteY3" fmla="*/ 242604 h 242604"/>
                <a:gd name="connsiteX4" fmla="*/ 106629 w 1258757"/>
                <a:gd name="connsiteY4" fmla="*/ 242604 h 242604"/>
                <a:gd name="connsiteX5" fmla="*/ 106409 w 1258757"/>
                <a:gd name="connsiteY5" fmla="*/ 216390 h 242604"/>
                <a:gd name="connsiteX6" fmla="*/ 182180 w 1258757"/>
                <a:gd name="connsiteY6" fmla="*/ 167559 h 242604"/>
                <a:gd name="connsiteX7" fmla="*/ 128299 w 1258757"/>
                <a:gd name="connsiteY7" fmla="*/ 117046 h 242604"/>
                <a:gd name="connsiteX8" fmla="*/ 97990 w 1258757"/>
                <a:gd name="connsiteY8" fmla="*/ 90105 h 242604"/>
                <a:gd name="connsiteX9" fmla="*/ 50844 w 1258757"/>
                <a:gd name="connsiteY9" fmla="*/ 56429 h 242604"/>
                <a:gd name="connsiteX10" fmla="*/ 106629 w 1258757"/>
                <a:gd name="connsiteY10" fmla="*/ 0 h 242604"/>
                <a:gd name="connsiteX0" fmla="*/ 106629 w 1343417"/>
                <a:gd name="connsiteY0" fmla="*/ 0 h 242604"/>
                <a:gd name="connsiteX1" fmla="*/ 1258757 w 1343417"/>
                <a:gd name="connsiteY1" fmla="*/ 0 h 242604"/>
                <a:gd name="connsiteX2" fmla="*/ 1256443 w 1343417"/>
                <a:gd name="connsiteY2" fmla="*/ 42958 h 242604"/>
                <a:gd name="connsiteX3" fmla="*/ 1256443 w 1343417"/>
                <a:gd name="connsiteY3" fmla="*/ 86737 h 242604"/>
                <a:gd name="connsiteX4" fmla="*/ 1258757 w 1343417"/>
                <a:gd name="connsiteY4" fmla="*/ 242604 h 242604"/>
                <a:gd name="connsiteX5" fmla="*/ 106629 w 1343417"/>
                <a:gd name="connsiteY5" fmla="*/ 242604 h 242604"/>
                <a:gd name="connsiteX6" fmla="*/ 106409 w 1343417"/>
                <a:gd name="connsiteY6" fmla="*/ 216390 h 242604"/>
                <a:gd name="connsiteX7" fmla="*/ 182180 w 1343417"/>
                <a:gd name="connsiteY7" fmla="*/ 167559 h 242604"/>
                <a:gd name="connsiteX8" fmla="*/ 128299 w 1343417"/>
                <a:gd name="connsiteY8" fmla="*/ 117046 h 242604"/>
                <a:gd name="connsiteX9" fmla="*/ 97990 w 1343417"/>
                <a:gd name="connsiteY9" fmla="*/ 90105 h 242604"/>
                <a:gd name="connsiteX10" fmla="*/ 50844 w 1343417"/>
                <a:gd name="connsiteY10" fmla="*/ 56429 h 242604"/>
                <a:gd name="connsiteX11" fmla="*/ 106629 w 1343417"/>
                <a:gd name="connsiteY11" fmla="*/ 0 h 242604"/>
                <a:gd name="connsiteX0" fmla="*/ 106629 w 1354171"/>
                <a:gd name="connsiteY0" fmla="*/ 0 h 242604"/>
                <a:gd name="connsiteX1" fmla="*/ 1258757 w 1354171"/>
                <a:gd name="connsiteY1" fmla="*/ 0 h 242604"/>
                <a:gd name="connsiteX2" fmla="*/ 1256443 w 1354171"/>
                <a:gd name="connsiteY2" fmla="*/ 42958 h 242604"/>
                <a:gd name="connsiteX3" fmla="*/ 1256443 w 1354171"/>
                <a:gd name="connsiteY3" fmla="*/ 86737 h 242604"/>
                <a:gd name="connsiteX4" fmla="*/ 1286751 w 1354171"/>
                <a:gd name="connsiteY4" fmla="*/ 123780 h 242604"/>
                <a:gd name="connsiteX5" fmla="*/ 1258757 w 1354171"/>
                <a:gd name="connsiteY5" fmla="*/ 242604 h 242604"/>
                <a:gd name="connsiteX6" fmla="*/ 106629 w 1354171"/>
                <a:gd name="connsiteY6" fmla="*/ 242604 h 242604"/>
                <a:gd name="connsiteX7" fmla="*/ 106409 w 1354171"/>
                <a:gd name="connsiteY7" fmla="*/ 216390 h 242604"/>
                <a:gd name="connsiteX8" fmla="*/ 182180 w 1354171"/>
                <a:gd name="connsiteY8" fmla="*/ 167559 h 242604"/>
                <a:gd name="connsiteX9" fmla="*/ 128299 w 1354171"/>
                <a:gd name="connsiteY9" fmla="*/ 117046 h 242604"/>
                <a:gd name="connsiteX10" fmla="*/ 97990 w 1354171"/>
                <a:gd name="connsiteY10" fmla="*/ 90105 h 242604"/>
                <a:gd name="connsiteX11" fmla="*/ 50844 w 1354171"/>
                <a:gd name="connsiteY11" fmla="*/ 56429 h 242604"/>
                <a:gd name="connsiteX12" fmla="*/ 106629 w 1354171"/>
                <a:gd name="connsiteY12" fmla="*/ 0 h 242604"/>
                <a:gd name="connsiteX0" fmla="*/ 106629 w 1370394"/>
                <a:gd name="connsiteY0" fmla="*/ 0 h 242604"/>
                <a:gd name="connsiteX1" fmla="*/ 1258757 w 1370394"/>
                <a:gd name="connsiteY1" fmla="*/ 0 h 242604"/>
                <a:gd name="connsiteX2" fmla="*/ 1256443 w 1370394"/>
                <a:gd name="connsiteY2" fmla="*/ 42958 h 242604"/>
                <a:gd name="connsiteX3" fmla="*/ 1256443 w 1370394"/>
                <a:gd name="connsiteY3" fmla="*/ 86737 h 242604"/>
                <a:gd name="connsiteX4" fmla="*/ 1286751 w 1370394"/>
                <a:gd name="connsiteY4" fmla="*/ 123780 h 242604"/>
                <a:gd name="connsiteX5" fmla="*/ 1328847 w 1370394"/>
                <a:gd name="connsiteY5" fmla="*/ 169243 h 242604"/>
                <a:gd name="connsiteX6" fmla="*/ 1258757 w 1370394"/>
                <a:gd name="connsiteY6" fmla="*/ 242604 h 242604"/>
                <a:gd name="connsiteX7" fmla="*/ 106629 w 1370394"/>
                <a:gd name="connsiteY7" fmla="*/ 242604 h 242604"/>
                <a:gd name="connsiteX8" fmla="*/ 106409 w 1370394"/>
                <a:gd name="connsiteY8" fmla="*/ 216390 h 242604"/>
                <a:gd name="connsiteX9" fmla="*/ 182180 w 1370394"/>
                <a:gd name="connsiteY9" fmla="*/ 167559 h 242604"/>
                <a:gd name="connsiteX10" fmla="*/ 128299 w 1370394"/>
                <a:gd name="connsiteY10" fmla="*/ 117046 h 242604"/>
                <a:gd name="connsiteX11" fmla="*/ 97990 w 1370394"/>
                <a:gd name="connsiteY11" fmla="*/ 90105 h 242604"/>
                <a:gd name="connsiteX12" fmla="*/ 50844 w 1370394"/>
                <a:gd name="connsiteY12" fmla="*/ 56429 h 242604"/>
                <a:gd name="connsiteX13" fmla="*/ 106629 w 1370394"/>
                <a:gd name="connsiteY13" fmla="*/ 0 h 242604"/>
                <a:gd name="connsiteX0" fmla="*/ 106629 w 1375326"/>
                <a:gd name="connsiteY0" fmla="*/ 0 h 242894"/>
                <a:gd name="connsiteX1" fmla="*/ 1258757 w 1375326"/>
                <a:gd name="connsiteY1" fmla="*/ 0 h 242894"/>
                <a:gd name="connsiteX2" fmla="*/ 1256443 w 1375326"/>
                <a:gd name="connsiteY2" fmla="*/ 42958 h 242894"/>
                <a:gd name="connsiteX3" fmla="*/ 1256443 w 1375326"/>
                <a:gd name="connsiteY3" fmla="*/ 86737 h 242894"/>
                <a:gd name="connsiteX4" fmla="*/ 1286751 w 1375326"/>
                <a:gd name="connsiteY4" fmla="*/ 123780 h 242894"/>
                <a:gd name="connsiteX5" fmla="*/ 1328847 w 1375326"/>
                <a:gd name="connsiteY5" fmla="*/ 169243 h 242894"/>
                <a:gd name="connsiteX6" fmla="*/ 1344000 w 1375326"/>
                <a:gd name="connsiteY6" fmla="*/ 234911 h 242894"/>
                <a:gd name="connsiteX7" fmla="*/ 1258757 w 1375326"/>
                <a:gd name="connsiteY7" fmla="*/ 242604 h 242894"/>
                <a:gd name="connsiteX8" fmla="*/ 106629 w 1375326"/>
                <a:gd name="connsiteY8" fmla="*/ 242604 h 242894"/>
                <a:gd name="connsiteX9" fmla="*/ 106409 w 1375326"/>
                <a:gd name="connsiteY9" fmla="*/ 216390 h 242894"/>
                <a:gd name="connsiteX10" fmla="*/ 182180 w 1375326"/>
                <a:gd name="connsiteY10" fmla="*/ 167559 h 242894"/>
                <a:gd name="connsiteX11" fmla="*/ 128299 w 1375326"/>
                <a:gd name="connsiteY11" fmla="*/ 117046 h 242894"/>
                <a:gd name="connsiteX12" fmla="*/ 97990 w 1375326"/>
                <a:gd name="connsiteY12" fmla="*/ 90105 h 242894"/>
                <a:gd name="connsiteX13" fmla="*/ 50844 w 1375326"/>
                <a:gd name="connsiteY13" fmla="*/ 56429 h 242894"/>
                <a:gd name="connsiteX14" fmla="*/ 106629 w 1375326"/>
                <a:gd name="connsiteY14" fmla="*/ 0 h 24289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86751 w 1358377"/>
                <a:gd name="connsiteY4" fmla="*/ 123780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90119 w 1358377"/>
                <a:gd name="connsiteY2" fmla="*/ 39590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377" h="242604">
                  <a:moveTo>
                    <a:pt x="106629" y="0"/>
                  </a:moveTo>
                  <a:lnTo>
                    <a:pt x="1258757" y="0"/>
                  </a:lnTo>
                  <a:lnTo>
                    <a:pt x="1290119" y="39590"/>
                  </a:lnTo>
                  <a:cubicBezTo>
                    <a:pt x="1289733" y="54046"/>
                    <a:pt x="1256057" y="53463"/>
                    <a:pt x="1256443" y="86737"/>
                  </a:cubicBezTo>
                  <a:cubicBezTo>
                    <a:pt x="1261494" y="100207"/>
                    <a:pt x="1257740" y="92750"/>
                    <a:pt x="1258126" y="118728"/>
                  </a:cubicBezTo>
                  <a:cubicBezTo>
                    <a:pt x="1270193" y="132479"/>
                    <a:pt x="1333513" y="149439"/>
                    <a:pt x="1328847" y="169243"/>
                  </a:cubicBezTo>
                  <a:cubicBezTo>
                    <a:pt x="1338388" y="187765"/>
                    <a:pt x="1308535" y="199110"/>
                    <a:pt x="1296853" y="211337"/>
                  </a:cubicBezTo>
                  <a:cubicBezTo>
                    <a:pt x="1285171" y="223564"/>
                    <a:pt x="1464985" y="241322"/>
                    <a:pt x="1258757" y="242604"/>
                  </a:cubicBezTo>
                  <a:lnTo>
                    <a:pt x="106629" y="242604"/>
                  </a:lnTo>
                  <a:cubicBezTo>
                    <a:pt x="106556" y="233866"/>
                    <a:pt x="106482" y="225128"/>
                    <a:pt x="106409" y="216390"/>
                  </a:cubicBezTo>
                  <a:cubicBezTo>
                    <a:pt x="109459" y="205566"/>
                    <a:pt x="173761" y="186081"/>
                    <a:pt x="182180" y="167559"/>
                  </a:cubicBezTo>
                  <a:cubicBezTo>
                    <a:pt x="190599" y="149037"/>
                    <a:pt x="131386" y="133042"/>
                    <a:pt x="128299" y="117046"/>
                  </a:cubicBezTo>
                  <a:cubicBezTo>
                    <a:pt x="125212" y="101050"/>
                    <a:pt x="115670" y="98243"/>
                    <a:pt x="97990" y="90105"/>
                  </a:cubicBezTo>
                  <a:cubicBezTo>
                    <a:pt x="80310" y="81967"/>
                    <a:pt x="50807" y="70043"/>
                    <a:pt x="50844" y="56429"/>
                  </a:cubicBezTo>
                  <a:cubicBezTo>
                    <a:pt x="50881" y="38886"/>
                    <a:pt x="-94690" y="9405"/>
                    <a:pt x="106629"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grpSp>
      <p:cxnSp>
        <p:nvCxnSpPr>
          <p:cNvPr id="9" name="Straight Arrow Connector 8"/>
          <p:cNvCxnSpPr/>
          <p:nvPr/>
        </p:nvCxnSpPr>
        <p:spPr>
          <a:xfrm flipH="1">
            <a:off x="4782619" y="1070305"/>
            <a:ext cx="1275844" cy="847267"/>
          </a:xfrm>
          <a:prstGeom prst="straightConnector1">
            <a:avLst/>
          </a:prstGeom>
          <a:ln w="76200" cap="flat" cmpd="sng" algn="ctr">
            <a:solidFill>
              <a:srgbClr val="7030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Straight Arrow Connector 27"/>
          <p:cNvCxnSpPr/>
          <p:nvPr/>
        </p:nvCxnSpPr>
        <p:spPr>
          <a:xfrm>
            <a:off x="6060800" y="1056425"/>
            <a:ext cx="1534889" cy="709656"/>
          </a:xfrm>
          <a:prstGeom prst="straightConnector1">
            <a:avLst/>
          </a:prstGeom>
          <a:ln w="76200" cap="flat" cmpd="sng" algn="ctr">
            <a:solidFill>
              <a:srgbClr val="7030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0" name="TextBox 159">
            <a:extLst>
              <a:ext uri="{FF2B5EF4-FFF2-40B4-BE49-F238E27FC236}">
                <a16:creationId xmlns:a16="http://schemas.microsoft.com/office/drawing/2014/main" id="{21611856-353A-44A0-9723-D709195B23F5}"/>
              </a:ext>
            </a:extLst>
          </p:cNvPr>
          <p:cNvSpPr txBox="1"/>
          <p:nvPr/>
        </p:nvSpPr>
        <p:spPr>
          <a:xfrm rot="21167367">
            <a:off x="2416467" y="3013015"/>
            <a:ext cx="2530691" cy="954107"/>
          </a:xfrm>
          <a:prstGeom prst="rect">
            <a:avLst/>
          </a:prstGeom>
          <a:noFill/>
        </p:spPr>
        <p:txBody>
          <a:bodyPr wrap="square" lIns="0" rtlCol="0" anchor="ctr">
            <a:spAutoFit/>
          </a:bodyPr>
          <a:lstStyle/>
          <a:p>
            <a:pPr algn="ctr"/>
            <a:r>
              <a:rPr lang="en-US" altLang="ko-KR" sz="2800" b="1">
                <a:solidFill>
                  <a:schemeClr val="bg1"/>
                </a:solidFill>
                <a:cs typeface="Arial" pitchFamily="34" charset="0"/>
              </a:rPr>
              <a:t>98 nguyên tố</a:t>
            </a:r>
          </a:p>
          <a:p>
            <a:pPr algn="ctr"/>
            <a:r>
              <a:rPr lang="en-US" altLang="ko-KR" sz="2800" b="1">
                <a:solidFill>
                  <a:schemeClr val="bg1"/>
                </a:solidFill>
                <a:cs typeface="Arial" pitchFamily="34" charset="0"/>
              </a:rPr>
              <a:t> </a:t>
            </a:r>
            <a:r>
              <a:rPr lang="en-US" altLang="ko-KR" sz="2800" b="1" dirty="0">
                <a:solidFill>
                  <a:schemeClr val="bg1"/>
                </a:solidFill>
                <a:cs typeface="Arial" pitchFamily="34" charset="0"/>
              </a:rPr>
              <a:t>tự nhiên</a:t>
            </a:r>
            <a:endParaRPr lang="ko-KR" altLang="en-US" sz="2800" b="1" dirty="0">
              <a:solidFill>
                <a:schemeClr val="bg1"/>
              </a:solidFill>
              <a:cs typeface="Arial" pitchFamily="34" charset="0"/>
            </a:endParaRPr>
          </a:p>
        </p:txBody>
      </p:sp>
      <p:sp>
        <p:nvSpPr>
          <p:cNvPr id="161" name="TextBox 160">
            <a:extLst>
              <a:ext uri="{FF2B5EF4-FFF2-40B4-BE49-F238E27FC236}">
                <a16:creationId xmlns:a16="http://schemas.microsoft.com/office/drawing/2014/main" id="{21611856-353A-44A0-9723-D709195B23F5}"/>
              </a:ext>
            </a:extLst>
          </p:cNvPr>
          <p:cNvSpPr txBox="1"/>
          <p:nvPr/>
        </p:nvSpPr>
        <p:spPr>
          <a:xfrm rot="625071">
            <a:off x="7867539" y="3074571"/>
            <a:ext cx="2623176" cy="830997"/>
          </a:xfrm>
          <a:prstGeom prst="rect">
            <a:avLst/>
          </a:prstGeom>
          <a:noFill/>
        </p:spPr>
        <p:txBody>
          <a:bodyPr wrap="square" lIns="0" rtlCol="0" anchor="ctr">
            <a:spAutoFit/>
          </a:bodyPr>
          <a:lstStyle/>
          <a:p>
            <a:r>
              <a:rPr lang="en-US" altLang="ko-KR" sz="2400" b="1">
                <a:solidFill>
                  <a:schemeClr val="bg1"/>
                </a:solidFill>
                <a:cs typeface="Arial" pitchFamily="34" charset="0"/>
              </a:rPr>
              <a:t>20 nguyên tố do con người tạo ra</a:t>
            </a:r>
            <a:endParaRPr lang="ko-KR" altLang="en-US" sz="2400" b="1" dirty="0">
              <a:solidFill>
                <a:schemeClr val="bg1"/>
              </a:solidFill>
              <a:cs typeface="Arial" pitchFamily="34" charset="0"/>
            </a:endParaRPr>
          </a:p>
        </p:txBody>
      </p:sp>
      <p:sp>
        <p:nvSpPr>
          <p:cNvPr id="162" name="Title 34"/>
          <p:cNvSpPr txBox="1">
            <a:spLocks/>
          </p:cNvSpPr>
          <p:nvPr/>
        </p:nvSpPr>
        <p:spPr>
          <a:xfrm>
            <a:off x="716640" y="5414222"/>
            <a:ext cx="10683646" cy="978729"/>
          </a:xfrm>
          <a:prstGeom prst="rect">
            <a:avLst/>
          </a:prstGeom>
          <a:noFill/>
          <a:ln w="57150">
            <a:solidFill>
              <a:srgbClr val="00B0F0"/>
            </a:solidFill>
            <a:prstDash val="dash"/>
          </a:ln>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002060"/>
                </a:solidFill>
                <a:latin typeface="Times New Roman" panose="02020603050405020304" pitchFamily="18" charset="0"/>
                <a:cs typeface="Times New Roman" panose="02020603050405020304" pitchFamily="18" charset="0"/>
              </a:rPr>
              <a:t>Nghiên cứu thông tin SGK, cho biết hiện nay các nhà khoa học đã xác định được bao nhiêu nguyên tố hóa học ?</a:t>
            </a:r>
            <a:endParaRPr lang="en-US" sz="32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471791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wipe(down)">
                                      <p:cBhvr>
                                        <p:cTn id="7" dur="500"/>
                                        <p:tgtEl>
                                          <p:spTgt spid="16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3"/>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childTnLst>
                          </p:cTn>
                        </p:par>
                        <p:par>
                          <p:cTn id="32" fill="hold">
                            <p:stCondLst>
                              <p:cond delay="500"/>
                            </p:stCondLst>
                            <p:childTnLst>
                              <p:par>
                                <p:cTn id="33" presetID="31"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ợi ích của việc cùng học tiếng Nhật theo học nhóm"/>
          <p:cNvPicPr>
            <a:picLocks noChangeAspect="1" noChangeArrowheads="1"/>
          </p:cNvPicPr>
          <p:nvPr/>
        </p:nvPicPr>
        <p:blipFill rotWithShape="1">
          <a:blip r:embed="rId2">
            <a:clrChange>
              <a:clrFrom>
                <a:srgbClr val="FEFBEE"/>
              </a:clrFrom>
              <a:clrTo>
                <a:srgbClr val="FEFBEE">
                  <a:alpha val="0"/>
                </a:srgbClr>
              </a:clrTo>
            </a:clrChange>
            <a:extLst>
              <a:ext uri="{28A0092B-C50C-407E-A947-70E740481C1C}">
                <a14:useLocalDpi xmlns:a14="http://schemas.microsoft.com/office/drawing/2010/main" val="0"/>
              </a:ext>
            </a:extLst>
          </a:blip>
          <a:srcRect b="28441"/>
          <a:stretch/>
        </p:blipFill>
        <p:spPr bwMode="auto">
          <a:xfrm>
            <a:off x="3668420" y="93512"/>
            <a:ext cx="5336381" cy="12728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18838" y="1051531"/>
            <a:ext cx="2057400" cy="323165"/>
          </a:xfrm>
          <a:prstGeom prst="rect">
            <a:avLst/>
          </a:prstGeom>
          <a:solidFill>
            <a:srgbClr val="FF0000"/>
          </a:solidFill>
        </p:spPr>
        <p:txBody>
          <a:bodyPr wrap="square" rtlCol="0">
            <a:spAutoFit/>
          </a:bodyPr>
          <a:lstStyle/>
          <a:p>
            <a:pPr algn="ctr"/>
            <a:r>
              <a:rPr lang="en-US" sz="1500" b="1">
                <a:solidFill>
                  <a:schemeClr val="bg1"/>
                </a:solidFill>
                <a:latin typeface="Times New Roman" panose="02020603050405020304" pitchFamily="18" charset="0"/>
                <a:cs typeface="Times New Roman" panose="02020603050405020304" pitchFamily="18" charset="0"/>
              </a:rPr>
              <a:t>THẢO LUẬN NHÓM</a:t>
            </a:r>
          </a:p>
        </p:txBody>
      </p:sp>
      <p:sp>
        <p:nvSpPr>
          <p:cNvPr id="9" name="TextBox 8"/>
          <p:cNvSpPr txBox="1"/>
          <p:nvPr/>
        </p:nvSpPr>
        <p:spPr>
          <a:xfrm>
            <a:off x="859621" y="1439835"/>
            <a:ext cx="11110705" cy="461665"/>
          </a:xfrm>
          <a:prstGeom prst="rect">
            <a:avLst/>
          </a:prstGeom>
          <a:noFill/>
        </p:spPr>
        <p:txBody>
          <a:bodyPr wrap="square" rtlCol="0">
            <a:spAutoFit/>
          </a:bodyPr>
          <a:lstStyle/>
          <a:p>
            <a:r>
              <a:rPr lang="en-US" sz="2400"/>
              <a:t>Quan sát Hình 3.2 trong SGK, thảo luận nhóm trả lời các câu hỏi sau:</a:t>
            </a:r>
          </a:p>
        </p:txBody>
      </p:sp>
      <p:sp>
        <p:nvSpPr>
          <p:cNvPr id="10" name="TextBox 9"/>
          <p:cNvSpPr txBox="1"/>
          <p:nvPr/>
        </p:nvSpPr>
        <p:spPr>
          <a:xfrm>
            <a:off x="1565696" y="5186216"/>
            <a:ext cx="10293795" cy="954107"/>
          </a:xfrm>
          <a:prstGeom prst="rect">
            <a:avLst/>
          </a:prstGeom>
          <a:noFill/>
          <a:ln w="57150">
            <a:solidFill>
              <a:srgbClr val="00B0F0"/>
            </a:solidFill>
            <a:prstDash val="dash"/>
          </a:ln>
        </p:spPr>
        <p:txBody>
          <a:bodyPr wrap="square" rtlCol="0">
            <a:spAutoFit/>
          </a:bodyPr>
          <a:lstStyle/>
          <a:p>
            <a:pPr marL="457200" indent="-457200">
              <a:buAutoNum type="arabicPeriod"/>
            </a:pPr>
            <a:r>
              <a:rPr lang="en-US" sz="2800" b="1">
                <a:solidFill>
                  <a:srgbClr val="7030A0"/>
                </a:solidFill>
                <a:latin typeface="Times New Roman" panose="02020603050405020304" pitchFamily="18" charset="0"/>
                <a:cs typeface="Times New Roman" panose="02020603050405020304" pitchFamily="18" charset="0"/>
              </a:rPr>
              <a:t>Nguyên tố nào chiếm hàm lượng cao nhất trong vỏ Trái Đất ?</a:t>
            </a:r>
          </a:p>
          <a:p>
            <a:pPr marL="457200" indent="-457200">
              <a:buFontTx/>
              <a:buAutoNum type="arabicPeriod"/>
            </a:pPr>
            <a:r>
              <a:rPr lang="en-US" sz="2800" b="1">
                <a:solidFill>
                  <a:srgbClr val="7030A0"/>
                </a:solidFill>
                <a:latin typeface="Times New Roman" panose="02020603050405020304" pitchFamily="18" charset="0"/>
                <a:cs typeface="Times New Roman" panose="02020603050405020304" pitchFamily="18" charset="0"/>
              </a:rPr>
              <a:t>Nguyên tố nào chiếm hàm lượng cao nhất trong cơ thể người ?</a:t>
            </a:r>
          </a:p>
        </p:txBody>
      </p:sp>
      <p:pic>
        <p:nvPicPr>
          <p:cNvPr id="11" name="Picture 2" descr="Hình ảnh Dấu Chấm Hỏi PNG , Câu Hỏi Clipart, Dấu Hỏi Sáng Tạo, Nghi Ngờ PNG  miễn phí tải tập tin PSDComment và Vector"/>
          <p:cNvPicPr>
            <a:picLocks noChangeAspect="1" noChangeArrowheads="1"/>
          </p:cNvPicPr>
          <p:nvPr/>
        </p:nvPicPr>
        <p:blipFill rotWithShape="1">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l="21547" r="24847" b="9218"/>
          <a:stretch/>
        </p:blipFill>
        <p:spPr bwMode="auto">
          <a:xfrm>
            <a:off x="589779" y="4554582"/>
            <a:ext cx="975917" cy="16526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2310878" y="1901500"/>
            <a:ext cx="7065352" cy="3462405"/>
          </a:xfrm>
          <a:prstGeom prst="rect">
            <a:avLst/>
          </a:prstGeom>
        </p:spPr>
      </p:pic>
    </p:spTree>
    <p:extLst>
      <p:ext uri="{BB962C8B-B14F-4D97-AF65-F5344CB8AC3E}">
        <p14:creationId xmlns:p14="http://schemas.microsoft.com/office/powerpoint/2010/main" val="14960906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3735824635"/>
              </p:ext>
            </p:extLst>
          </p:nvPr>
        </p:nvGraphicFramePr>
        <p:xfrm>
          <a:off x="0" y="471055"/>
          <a:ext cx="7968342" cy="55577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7356896" y="1297754"/>
            <a:ext cx="4547903" cy="830997"/>
          </a:xfrm>
          <a:prstGeom prst="rect">
            <a:avLst/>
          </a:prstGeom>
          <a:noFill/>
          <a:ln w="57150">
            <a:solidFill>
              <a:srgbClr val="00B0F0"/>
            </a:solidFill>
            <a:prstDash val="dash"/>
          </a:ln>
        </p:spPr>
        <p:txBody>
          <a:bodyPr wrap="square" rtlCol="0">
            <a:spAutoFit/>
          </a:bodyPr>
          <a:lstStyle/>
          <a:p>
            <a:pPr algn="ctr"/>
            <a:r>
              <a:rPr lang="en-US" sz="2400" b="1">
                <a:solidFill>
                  <a:srgbClr val="7030A0"/>
                </a:solidFill>
                <a:latin typeface="Times New Roman" panose="02020603050405020304" pitchFamily="18" charset="0"/>
                <a:cs typeface="Times New Roman" panose="02020603050405020304" pitchFamily="18" charset="0"/>
              </a:rPr>
              <a:t>Nguyên tố nào chiếm hàm lượng cao nhất trong vỏ Trái Đất ?</a:t>
            </a:r>
          </a:p>
        </p:txBody>
      </p:sp>
      <p:pic>
        <p:nvPicPr>
          <p:cNvPr id="6" name="Picture 2" descr="Hình ảnh Dấu Chấm Hỏi PNG , Câu Hỏi Clipart, Dấu Hỏi Sáng Tạo, Nghi Ngờ PNG  miễn phí tải tập tin PSDComment và Vector"/>
          <p:cNvPicPr>
            <a:picLocks noChangeAspect="1" noChangeArrowheads="1"/>
          </p:cNvPicPr>
          <p:nvPr/>
        </p:nvPicPr>
        <p:blipFill rotWithShape="1">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l="21547" r="24847" b="9218"/>
          <a:stretch/>
        </p:blipFill>
        <p:spPr bwMode="auto">
          <a:xfrm>
            <a:off x="6380979" y="971482"/>
            <a:ext cx="975917" cy="16526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24870" y="2624179"/>
            <a:ext cx="4099688" cy="3785652"/>
          </a:xfrm>
          <a:prstGeom prst="rect">
            <a:avLst/>
          </a:prstGeom>
          <a:noFill/>
          <a:ln w="57150">
            <a:solidFill>
              <a:srgbClr val="FF0000"/>
            </a:solidFill>
            <a:prstDash val="dash"/>
          </a:ln>
        </p:spPr>
        <p:txBody>
          <a:bodyPr wrap="square" rtlCol="0">
            <a:spAutoFit/>
          </a:bodyPr>
          <a:lstStyle/>
          <a:p>
            <a:pPr algn="just"/>
            <a:r>
              <a:rPr lang="en-US" sz="2400">
                <a:solidFill>
                  <a:srgbClr val="FF0000"/>
                </a:solidFill>
                <a:latin typeface="Times New Roman" panose="02020603050405020304" pitchFamily="18" charset="0"/>
                <a:cs typeface="Times New Roman" panose="02020603050405020304" pitchFamily="18" charset="0"/>
              </a:rPr>
              <a:t>Nguyên tố oxygen</a:t>
            </a:r>
            <a:r>
              <a:rPr lang="en-US" sz="2400">
                <a:latin typeface="Times New Roman" panose="02020603050405020304" pitchFamily="18" charset="0"/>
                <a:cs typeface="Times New Roman" panose="02020603050405020304" pitchFamily="18" charset="0"/>
              </a:rPr>
              <a:t>.</a:t>
            </a:r>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Vì </a:t>
            </a:r>
            <a:r>
              <a:rPr lang="vi-VN" sz="2400">
                <a:latin typeface="Times New Roman" panose="02020603050405020304" pitchFamily="18" charset="0"/>
                <a:cs typeface="Times New Roman" panose="02020603050405020304" pitchFamily="18" charset="0"/>
              </a:rPr>
              <a:t>oxy</a:t>
            </a:r>
            <a:r>
              <a:rPr lang="en-US" sz="2400">
                <a:latin typeface="Times New Roman" panose="02020603050405020304" pitchFamily="18" charset="0"/>
                <a:cs typeface="Times New Roman" panose="02020603050405020304" pitchFamily="18" charset="0"/>
              </a:rPr>
              <a:t>gen</a:t>
            </a:r>
            <a:r>
              <a:rPr lang="vi-VN" sz="2400">
                <a:latin typeface="Times New Roman" panose="02020603050405020304" pitchFamily="18" charset="0"/>
                <a:cs typeface="Times New Roman" panose="02020603050405020304" pitchFamily="18" charset="0"/>
              </a:rPr>
              <a:t> là một nguyên tố phản ứng mạnh nên thường kết hợp với các nguyên tố khác và tạo thành Oxit. Một số ví dụ về các oxit phổ biến là các khoáng chất như đá granit và thạch anh (oxit của silic), gỉ sắt (oxit của sắt) và đá vôi (oxit của canxi và cacbon).</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5">
            <a:clrChange>
              <a:clrFrom>
                <a:srgbClr val="FFFFFF"/>
              </a:clrFrom>
              <a:clrTo>
                <a:srgbClr val="FFFFFF">
                  <a:alpha val="0"/>
                </a:srgbClr>
              </a:clrTo>
            </a:clrChange>
          </a:blip>
          <a:srcRect r="47248" b="18261"/>
          <a:stretch/>
        </p:blipFill>
        <p:spPr>
          <a:xfrm>
            <a:off x="-269542" y="971482"/>
            <a:ext cx="6743995" cy="5121071"/>
          </a:xfrm>
          <a:prstGeom prst="rect">
            <a:avLst/>
          </a:prstGeom>
        </p:spPr>
      </p:pic>
    </p:spTree>
    <p:extLst>
      <p:ext uri="{BB962C8B-B14F-4D97-AF65-F5344CB8AC3E}">
        <p14:creationId xmlns:p14="http://schemas.microsoft.com/office/powerpoint/2010/main" val="30252780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11" dur="1000"/>
                                        <p:tgtEl>
                                          <p:spTgt spid="7">
                                            <p:graphicEl>
                                              <a:chart seriesIdx="-3" categoryIdx="-3" bldStep="gridLegen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
        </p:bldSub>
      </p:bldGraphic>
      <p:bldGraphic spid="7" grpId="1" uiExpand="1">
        <p:bldSub>
          <a:bldChart bld="category"/>
        </p:bldSub>
      </p:bldGraphic>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2201315" y="251896"/>
            <a:ext cx="7919102" cy="577850"/>
            <a:chOff x="2314945" y="455613"/>
            <a:chExt cx="7567768" cy="577850"/>
          </a:xfrm>
        </p:grpSpPr>
        <p:sp>
          <p:nvSpPr>
            <p:cNvPr id="34" name="Freeform 6"/>
            <p:cNvSpPr>
              <a:spLocks/>
            </p:cNvSpPr>
            <p:nvPr/>
          </p:nvSpPr>
          <p:spPr bwMode="auto">
            <a:xfrm>
              <a:off x="2314945" y="455613"/>
              <a:ext cx="7567768"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文本框 36"/>
            <p:cNvSpPr txBox="1"/>
            <p:nvPr/>
          </p:nvSpPr>
          <p:spPr>
            <a:xfrm>
              <a:off x="2893959" y="490270"/>
              <a:ext cx="6247702" cy="461665"/>
            </a:xfrm>
            <a:prstGeom prst="rect">
              <a:avLst/>
            </a:prstGeom>
            <a:noFill/>
          </p:spPr>
          <p:txBody>
            <a:bodyPr wrap="none" rtlCol="0">
              <a:spAutoFit/>
              <a:scene3d>
                <a:camera prst="orthographicFront"/>
                <a:lightRig rig="threePt" dir="t"/>
              </a:scene3d>
              <a:sp3d contourW="12700"/>
            </a:bodyPr>
            <a:lstStyle/>
            <a:p>
              <a:pPr algn="ctr"/>
              <a:r>
                <a:rPr lang="en-US" altLang="zh-CN" sz="240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Trong tự nhiên, nguyên tố có thể tồn tại 3 trạng thái</a:t>
              </a:r>
              <a:endParaRPr lang="zh-CN" altLang="en-US" sz="2400"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pic>
        <p:nvPicPr>
          <p:cNvPr id="2" name="Picture 1"/>
          <p:cNvPicPr>
            <a:picLocks noChangeAspect="1"/>
          </p:cNvPicPr>
          <p:nvPr/>
        </p:nvPicPr>
        <p:blipFill>
          <a:blip r:embed="rId4"/>
          <a:stretch>
            <a:fillRect/>
          </a:stretch>
        </p:blipFill>
        <p:spPr>
          <a:xfrm>
            <a:off x="1854240" y="1395475"/>
            <a:ext cx="8443692" cy="5054022"/>
          </a:xfrm>
          <a:prstGeom prst="rect">
            <a:avLst/>
          </a:prstGeom>
        </p:spPr>
      </p:pic>
    </p:spTree>
    <p:custDataLst>
      <p:tags r:id="rId1"/>
    </p:custDataLst>
    <p:extLst>
      <p:ext uri="{BB962C8B-B14F-4D97-AF65-F5344CB8AC3E}">
        <p14:creationId xmlns:p14="http://schemas.microsoft.com/office/powerpoint/2010/main" val="14343608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632200" y="425718"/>
            <a:ext cx="4927600" cy="607745"/>
            <a:chOff x="3632200" y="425718"/>
            <a:chExt cx="4927600" cy="607745"/>
          </a:xfrm>
        </p:grpSpPr>
        <p:sp>
          <p:nvSpPr>
            <p:cNvPr id="12"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文本框 12"/>
            <p:cNvSpPr txBox="1"/>
            <p:nvPr/>
          </p:nvSpPr>
          <p:spPr>
            <a:xfrm>
              <a:off x="4016757" y="425718"/>
              <a:ext cx="4158511" cy="523220"/>
            </a:xfrm>
            <a:prstGeom prst="rect">
              <a:avLst/>
            </a:prstGeom>
            <a:noFill/>
          </p:spPr>
          <p:txBody>
            <a:bodyPr wrap="none" rtlCol="0">
              <a:spAutoFit/>
              <a:scene3d>
                <a:camera prst="orthographicFront"/>
                <a:lightRig rig="threePt" dir="t"/>
              </a:scene3d>
              <a:sp3d contourW="12700"/>
            </a:bodyPr>
            <a:lstStyle/>
            <a:p>
              <a:pPr algn="ctr"/>
              <a:r>
                <a:rPr lang="en-US" altLang="zh-CN" sz="280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Có hai loại nguyên tố chính</a:t>
              </a:r>
              <a:endParaRPr lang="zh-CN" altLang="en-US" sz="2800"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5" name="Freeform 4"/>
          <p:cNvSpPr/>
          <p:nvPr/>
        </p:nvSpPr>
        <p:spPr>
          <a:xfrm>
            <a:off x="3524074" y="1808159"/>
            <a:ext cx="2914650" cy="2354407"/>
          </a:xfrm>
          <a:custGeom>
            <a:avLst/>
            <a:gdLst>
              <a:gd name="connsiteX0" fmla="*/ 0 w 3929062"/>
              <a:gd name="connsiteY0" fmla="*/ 2553890 h 3929062"/>
              <a:gd name="connsiteX1" fmla="*/ 982266 w 3929062"/>
              <a:gd name="connsiteY1" fmla="*/ 2553890 h 3929062"/>
              <a:gd name="connsiteX2" fmla="*/ 982266 w 3929062"/>
              <a:gd name="connsiteY2" fmla="*/ 0 h 3929062"/>
              <a:gd name="connsiteX3" fmla="*/ 2946797 w 3929062"/>
              <a:gd name="connsiteY3" fmla="*/ 0 h 3929062"/>
              <a:gd name="connsiteX4" fmla="*/ 2946797 w 3929062"/>
              <a:gd name="connsiteY4" fmla="*/ 2553890 h 3929062"/>
              <a:gd name="connsiteX5" fmla="*/ 3929062 w 3929062"/>
              <a:gd name="connsiteY5" fmla="*/ 2553890 h 3929062"/>
              <a:gd name="connsiteX6" fmla="*/ 1964531 w 3929062"/>
              <a:gd name="connsiteY6" fmla="*/ 3929062 h 3929062"/>
              <a:gd name="connsiteX7" fmla="*/ 0 w 3929062"/>
              <a:gd name="connsiteY7" fmla="*/ 2553890 h 39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9062" h="3929062">
                <a:moveTo>
                  <a:pt x="2553890" y="3929062"/>
                </a:moveTo>
                <a:lnTo>
                  <a:pt x="2553890" y="2946796"/>
                </a:lnTo>
                <a:lnTo>
                  <a:pt x="0" y="2946796"/>
                </a:lnTo>
                <a:lnTo>
                  <a:pt x="0" y="982265"/>
                </a:lnTo>
                <a:lnTo>
                  <a:pt x="2553890" y="982265"/>
                </a:lnTo>
                <a:lnTo>
                  <a:pt x="2553890" y="0"/>
                </a:lnTo>
                <a:lnTo>
                  <a:pt x="3929062" y="1964531"/>
                </a:lnTo>
                <a:lnTo>
                  <a:pt x="2553890" y="392906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84049" tIns="1366313" rIns="1071633" bIns="1366314" numCol="1" spcCol="1270" anchor="ctr" anchorCtr="0">
            <a:noAutofit/>
          </a:bodyPr>
          <a:lstStyle/>
          <a:p>
            <a:pPr lvl="0" algn="ctr" defTabSz="2400300">
              <a:lnSpc>
                <a:spcPct val="90000"/>
              </a:lnSpc>
              <a:spcBef>
                <a:spcPct val="0"/>
              </a:spcBef>
              <a:spcAft>
                <a:spcPct val="35000"/>
              </a:spcAft>
            </a:pPr>
            <a:r>
              <a:rPr lang="en-US" sz="4000" kern="1200"/>
              <a:t>Kim loại</a:t>
            </a:r>
          </a:p>
        </p:txBody>
      </p:sp>
      <p:sp>
        <p:nvSpPr>
          <p:cNvPr id="8" name="Freeform 7"/>
          <p:cNvSpPr/>
          <p:nvPr/>
        </p:nvSpPr>
        <p:spPr>
          <a:xfrm>
            <a:off x="6438724" y="1808160"/>
            <a:ext cx="2914650" cy="2354407"/>
          </a:xfrm>
          <a:custGeom>
            <a:avLst/>
            <a:gdLst>
              <a:gd name="connsiteX0" fmla="*/ 0 w 3929062"/>
              <a:gd name="connsiteY0" fmla="*/ 2553890 h 3929062"/>
              <a:gd name="connsiteX1" fmla="*/ 982266 w 3929062"/>
              <a:gd name="connsiteY1" fmla="*/ 2553890 h 3929062"/>
              <a:gd name="connsiteX2" fmla="*/ 982266 w 3929062"/>
              <a:gd name="connsiteY2" fmla="*/ 0 h 3929062"/>
              <a:gd name="connsiteX3" fmla="*/ 2946797 w 3929062"/>
              <a:gd name="connsiteY3" fmla="*/ 0 h 3929062"/>
              <a:gd name="connsiteX4" fmla="*/ 2946797 w 3929062"/>
              <a:gd name="connsiteY4" fmla="*/ 2553890 h 3929062"/>
              <a:gd name="connsiteX5" fmla="*/ 3929062 w 3929062"/>
              <a:gd name="connsiteY5" fmla="*/ 2553890 h 3929062"/>
              <a:gd name="connsiteX6" fmla="*/ 1964531 w 3929062"/>
              <a:gd name="connsiteY6" fmla="*/ 3929062 h 3929062"/>
              <a:gd name="connsiteX7" fmla="*/ 0 w 3929062"/>
              <a:gd name="connsiteY7" fmla="*/ 2553890 h 39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9062" h="3929062">
                <a:moveTo>
                  <a:pt x="1375172" y="0"/>
                </a:moveTo>
                <a:lnTo>
                  <a:pt x="1375172" y="982266"/>
                </a:lnTo>
                <a:lnTo>
                  <a:pt x="3929062" y="982266"/>
                </a:lnTo>
                <a:lnTo>
                  <a:pt x="3929062" y="2946797"/>
                </a:lnTo>
                <a:lnTo>
                  <a:pt x="1375172" y="2946797"/>
                </a:lnTo>
                <a:lnTo>
                  <a:pt x="1375172" y="3929062"/>
                </a:lnTo>
                <a:lnTo>
                  <a:pt x="0" y="1964531"/>
                </a:lnTo>
                <a:lnTo>
                  <a:pt x="1375172"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4482669"/>
              <a:satOff val="29273"/>
              <a:lumOff val="21372"/>
              <a:alphaOff val="0"/>
            </a:schemeClr>
          </a:fillRef>
          <a:effectRef idx="2">
            <a:schemeClr val="accent2">
              <a:hueOff val="-4482669"/>
              <a:satOff val="29273"/>
              <a:lumOff val="21372"/>
              <a:alphaOff val="0"/>
            </a:schemeClr>
          </a:effectRef>
          <a:fontRef idx="minor">
            <a:schemeClr val="lt1"/>
          </a:fontRef>
        </p:style>
        <p:txBody>
          <a:bodyPr spcFirstLastPara="0" vert="horz" wrap="square" lIns="1071635" tIns="1366314" rIns="384047" bIns="1366313" numCol="1" spcCol="1270" anchor="ctr" anchorCtr="0">
            <a:noAutofit/>
          </a:bodyPr>
          <a:lstStyle/>
          <a:p>
            <a:pPr lvl="0" algn="ctr" defTabSz="2400300">
              <a:lnSpc>
                <a:spcPct val="90000"/>
              </a:lnSpc>
              <a:spcBef>
                <a:spcPct val="0"/>
              </a:spcBef>
              <a:spcAft>
                <a:spcPct val="35000"/>
              </a:spcAft>
            </a:pPr>
            <a:r>
              <a:rPr lang="en-US" sz="4000" kern="1200"/>
              <a:t>Phi kim</a:t>
            </a:r>
          </a:p>
        </p:txBody>
      </p:sp>
      <p:sp>
        <p:nvSpPr>
          <p:cNvPr id="14" name="TextBox 13"/>
          <p:cNvSpPr txBox="1"/>
          <p:nvPr/>
        </p:nvSpPr>
        <p:spPr bwMode="auto">
          <a:xfrm>
            <a:off x="3428540" y="1128423"/>
            <a:ext cx="5829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3200">
                <a:latin typeface="Times New Roman" panose="02020603050405020304" pitchFamily="18" charset="0"/>
              </a:rPr>
              <a:t>Dựa vào tính chất để phân loại</a:t>
            </a:r>
          </a:p>
        </p:txBody>
      </p:sp>
      <p:sp>
        <p:nvSpPr>
          <p:cNvPr id="9" name="Freeform 8"/>
          <p:cNvSpPr/>
          <p:nvPr/>
        </p:nvSpPr>
        <p:spPr>
          <a:xfrm rot="5400000">
            <a:off x="5051726" y="3626657"/>
            <a:ext cx="2773994" cy="2146503"/>
          </a:xfrm>
          <a:custGeom>
            <a:avLst/>
            <a:gdLst>
              <a:gd name="connsiteX0" fmla="*/ 0 w 3929062"/>
              <a:gd name="connsiteY0" fmla="*/ 2553890 h 3929062"/>
              <a:gd name="connsiteX1" fmla="*/ 982266 w 3929062"/>
              <a:gd name="connsiteY1" fmla="*/ 2553890 h 3929062"/>
              <a:gd name="connsiteX2" fmla="*/ 982266 w 3929062"/>
              <a:gd name="connsiteY2" fmla="*/ 0 h 3929062"/>
              <a:gd name="connsiteX3" fmla="*/ 2946797 w 3929062"/>
              <a:gd name="connsiteY3" fmla="*/ 0 h 3929062"/>
              <a:gd name="connsiteX4" fmla="*/ 2946797 w 3929062"/>
              <a:gd name="connsiteY4" fmla="*/ 2553890 h 3929062"/>
              <a:gd name="connsiteX5" fmla="*/ 3929062 w 3929062"/>
              <a:gd name="connsiteY5" fmla="*/ 2553890 h 3929062"/>
              <a:gd name="connsiteX6" fmla="*/ 1964531 w 3929062"/>
              <a:gd name="connsiteY6" fmla="*/ 3929062 h 3929062"/>
              <a:gd name="connsiteX7" fmla="*/ 0 w 3929062"/>
              <a:gd name="connsiteY7" fmla="*/ 2553890 h 39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9062" h="3929062">
                <a:moveTo>
                  <a:pt x="1375172" y="0"/>
                </a:moveTo>
                <a:lnTo>
                  <a:pt x="1375172" y="982266"/>
                </a:lnTo>
                <a:lnTo>
                  <a:pt x="3929062" y="982266"/>
                </a:lnTo>
                <a:lnTo>
                  <a:pt x="3929062" y="2946797"/>
                </a:lnTo>
                <a:lnTo>
                  <a:pt x="1375172" y="2946797"/>
                </a:lnTo>
                <a:lnTo>
                  <a:pt x="1375172" y="3929062"/>
                </a:lnTo>
                <a:lnTo>
                  <a:pt x="0" y="1964531"/>
                </a:lnTo>
                <a:lnTo>
                  <a:pt x="1375172" y="0"/>
                </a:lnTo>
                <a:close/>
              </a:path>
            </a:pathLst>
          </a:custGeom>
          <a:solidFill>
            <a:srgbClr val="0070C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4482669"/>
              <a:satOff val="29273"/>
              <a:lumOff val="21372"/>
              <a:alphaOff val="0"/>
            </a:schemeClr>
          </a:fillRef>
          <a:effectRef idx="2">
            <a:schemeClr val="accent2">
              <a:hueOff val="-4482669"/>
              <a:satOff val="29273"/>
              <a:lumOff val="21372"/>
              <a:alphaOff val="0"/>
            </a:schemeClr>
          </a:effectRef>
          <a:fontRef idx="minor">
            <a:schemeClr val="lt1"/>
          </a:fontRef>
        </p:style>
        <p:txBody>
          <a:bodyPr spcFirstLastPara="0" vert="horz" wrap="square" lIns="1071635" tIns="1366314" rIns="384047" bIns="1366313" numCol="1" spcCol="1270" anchor="ctr" anchorCtr="0">
            <a:noAutofit/>
          </a:bodyPr>
          <a:lstStyle/>
          <a:p>
            <a:pPr lvl="0" algn="ctr" defTabSz="2400300">
              <a:lnSpc>
                <a:spcPct val="90000"/>
              </a:lnSpc>
              <a:spcBef>
                <a:spcPct val="0"/>
              </a:spcBef>
              <a:spcAft>
                <a:spcPct val="35000"/>
              </a:spcAft>
            </a:pPr>
            <a:endParaRPr lang="en-US" sz="4000" kern="1200"/>
          </a:p>
        </p:txBody>
      </p:sp>
      <p:sp>
        <p:nvSpPr>
          <p:cNvPr id="2" name="TextBox 1"/>
          <p:cNvSpPr txBox="1"/>
          <p:nvPr/>
        </p:nvSpPr>
        <p:spPr bwMode="auto">
          <a:xfrm>
            <a:off x="5884228" y="3851435"/>
            <a:ext cx="134121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2400">
                <a:solidFill>
                  <a:schemeClr val="bg1"/>
                </a:solidFill>
                <a:latin typeface="Times New Roman" panose="02020603050405020304" pitchFamily="18" charset="0"/>
              </a:rPr>
              <a:t>Ngoài ra còn có</a:t>
            </a:r>
          </a:p>
          <a:p>
            <a:pPr>
              <a:spcBef>
                <a:spcPct val="50000"/>
              </a:spcBef>
            </a:pPr>
            <a:r>
              <a:rPr lang="en-US" sz="2400">
                <a:solidFill>
                  <a:schemeClr val="bg1"/>
                </a:solidFill>
                <a:latin typeface="Times New Roman" panose="02020603050405020304" pitchFamily="18" charset="0"/>
              </a:rPr>
              <a:t>Á kim</a:t>
            </a:r>
          </a:p>
        </p:txBody>
      </p:sp>
    </p:spTree>
    <p:custDataLst>
      <p:tags r:id="rId1"/>
    </p:custDataLst>
    <p:extLst>
      <p:ext uri="{BB962C8B-B14F-4D97-AF65-F5344CB8AC3E}">
        <p14:creationId xmlns:p14="http://schemas.microsoft.com/office/powerpoint/2010/main" val="37596802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4" grpId="0"/>
      <p:bldP spid="9"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Human internal organs vector Stock Vector Image by ©Pikovit #2730730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5385059" y="395866"/>
            <a:ext cx="6599123" cy="830997"/>
          </a:xfrm>
          <a:prstGeom prst="rect">
            <a:avLst/>
          </a:prstGeom>
          <a:noFill/>
          <a:ln w="57150">
            <a:solidFill>
              <a:srgbClr val="00B0F0"/>
            </a:solidFill>
            <a:prstDash val="dash"/>
          </a:ln>
        </p:spPr>
        <p:txBody>
          <a:bodyPr wrap="square" rtlCol="0">
            <a:spAutoFit/>
          </a:bodyPr>
          <a:lstStyle/>
          <a:p>
            <a:pPr algn="ctr"/>
            <a:r>
              <a:rPr lang="en-US" sz="2400" b="1">
                <a:solidFill>
                  <a:srgbClr val="7030A0"/>
                </a:solidFill>
                <a:latin typeface="Times New Roman" panose="02020603050405020304" pitchFamily="18" charset="0"/>
                <a:cs typeface="Times New Roman" panose="02020603050405020304" pitchFamily="18" charset="0"/>
              </a:rPr>
              <a:t>Nguyên tố nào chiếm hàm lượng cao nhất trong cơ thể người ?</a:t>
            </a:r>
          </a:p>
        </p:txBody>
      </p:sp>
      <p:pic>
        <p:nvPicPr>
          <p:cNvPr id="17" name="Picture 2" descr="Hình ảnh Dấu Chấm Hỏi PNG , Câu Hỏi Clipart, Dấu Hỏi Sáng Tạo, Nghi Ngờ PNG  miễn phí tải tập tin PSDComment và Vecto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21547" r="24847" b="9218"/>
          <a:stretch/>
        </p:blipFill>
        <p:spPr bwMode="auto">
          <a:xfrm>
            <a:off x="4143581" y="60771"/>
            <a:ext cx="827652" cy="14016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594410" y="1815894"/>
            <a:ext cx="7547698" cy="4524315"/>
          </a:xfrm>
          <a:prstGeom prst="rect">
            <a:avLst/>
          </a:prstGeom>
          <a:noFill/>
          <a:ln w="57150">
            <a:solidFill>
              <a:srgbClr val="FF0000"/>
            </a:solidFill>
            <a:prstDash val="dash"/>
          </a:ln>
        </p:spPr>
        <p:txBody>
          <a:bodyPr wrap="square" rtlCol="0">
            <a:spAutoFit/>
          </a:bodyPr>
          <a:lstStyle/>
          <a:p>
            <a:pPr algn="just"/>
            <a:r>
              <a:rPr lang="en-US">
                <a:solidFill>
                  <a:srgbClr val="FF0000"/>
                </a:solidFill>
                <a:cs typeface="Times New Roman" panose="02020603050405020304" pitchFamily="18" charset="0"/>
              </a:rPr>
              <a:t>- Nguyên tố oxygen</a:t>
            </a:r>
            <a:r>
              <a:rPr lang="en-US">
                <a:cs typeface="Times New Roman" panose="02020603050405020304" pitchFamily="18" charset="0"/>
              </a:rPr>
              <a:t>.</a:t>
            </a:r>
          </a:p>
          <a:p>
            <a:pPr algn="just"/>
            <a:r>
              <a:rPr lang="en-US">
                <a:latin typeface="Times New Roman" panose="02020603050405020304" pitchFamily="18" charset="0"/>
                <a:cs typeface="Times New Roman" panose="02020603050405020304" pitchFamily="18" charset="0"/>
              </a:rPr>
              <a:t>- </a:t>
            </a:r>
            <a:r>
              <a:rPr lang="vi-VN"/>
              <a:t>Bốn nguyên tố chính trong cơ thể người là</a:t>
            </a:r>
            <a:r>
              <a:rPr lang="en-US"/>
              <a:t>:</a:t>
            </a:r>
            <a:r>
              <a:rPr lang="vi-VN" b="1"/>
              <a:t>oxy</a:t>
            </a:r>
            <a:r>
              <a:rPr lang="en-US" b="1"/>
              <a:t>gen</a:t>
            </a:r>
            <a:r>
              <a:rPr lang="vi-VN" b="1"/>
              <a:t>, hydro</a:t>
            </a:r>
            <a:r>
              <a:rPr lang="en-US" b="1"/>
              <a:t>gen</a:t>
            </a:r>
            <a:r>
              <a:rPr lang="vi-VN" b="1"/>
              <a:t>, carbon và nit</a:t>
            </a:r>
            <a:r>
              <a:rPr lang="en-US" b="1"/>
              <a:t>rogen</a:t>
            </a:r>
            <a:r>
              <a:rPr lang="vi-VN" b="1"/>
              <a:t>.</a:t>
            </a:r>
            <a:endParaRPr lang="vi-VN"/>
          </a:p>
          <a:p>
            <a:pPr algn="just"/>
            <a:r>
              <a:rPr lang="en-US"/>
              <a:t>- </a:t>
            </a:r>
            <a:r>
              <a:rPr lang="vi-VN"/>
              <a:t>Khoảng </a:t>
            </a:r>
            <a:r>
              <a:rPr lang="vi-VN">
                <a:solidFill>
                  <a:srgbClr val="7030A0"/>
                </a:solidFill>
              </a:rPr>
              <a:t>60% cơ thể người được bao phủ bởi nước</a:t>
            </a:r>
            <a:r>
              <a:rPr lang="vi-VN"/>
              <a:t>. Do đó, không có gì ngạc nhiên khi oxy</a:t>
            </a:r>
            <a:r>
              <a:rPr lang="en-US"/>
              <a:t>gen</a:t>
            </a:r>
            <a:r>
              <a:rPr lang="vi-VN"/>
              <a:t> và hydro</a:t>
            </a:r>
            <a:r>
              <a:rPr lang="en-US"/>
              <a:t>gen</a:t>
            </a:r>
            <a:r>
              <a:rPr lang="vi-VN"/>
              <a:t>, hai nguyên tố cấu thành nên nước, là hai trong số nguyên tố dồi dào nhất trong cơ thể người</a:t>
            </a:r>
            <a:endParaRPr lang="en-US"/>
          </a:p>
          <a:p>
            <a:pPr algn="just"/>
            <a:r>
              <a:rPr lang="en-US"/>
              <a:t>+ </a:t>
            </a:r>
            <a:r>
              <a:rPr lang="vi-VN"/>
              <a:t>Tuy nhiên, vì oxy</a:t>
            </a:r>
            <a:r>
              <a:rPr lang="en-US"/>
              <a:t>gen</a:t>
            </a:r>
            <a:r>
              <a:rPr lang="vi-VN"/>
              <a:t> là nguyên tố nặng hơn nên nó đóng góp nhiều nhất vào trọng lượng tổng thể của con người.</a:t>
            </a:r>
          </a:p>
          <a:p>
            <a:pPr algn="just"/>
            <a:r>
              <a:rPr lang="en-US"/>
              <a:t>+ </a:t>
            </a:r>
            <a:r>
              <a:rPr lang="vi-VN"/>
              <a:t>Oxy</a:t>
            </a:r>
            <a:r>
              <a:rPr lang="en-US"/>
              <a:t>gen</a:t>
            </a:r>
            <a:r>
              <a:rPr lang="vi-VN"/>
              <a:t> ở dạng nước giúp điều chỉnh nhiệt độ cơ thể và áp suất thẩm thấu, trong khi oxy</a:t>
            </a:r>
            <a:r>
              <a:rPr lang="en-US"/>
              <a:t>gen</a:t>
            </a:r>
            <a:r>
              <a:rPr lang="vi-VN"/>
              <a:t> phân tử (mà chúng ta hít vào) đóng một vai trò quan trọng trong việc chuyển đổi glucose thành các phân tử ATP. Oxy</a:t>
            </a:r>
            <a:r>
              <a:rPr lang="en-US"/>
              <a:t>gen </a:t>
            </a:r>
            <a:r>
              <a:rPr lang="vi-VN"/>
              <a:t>cũng là một thành phần của tất cả bốn hợp chất hữu cơ (protein, carbohydrate, lipid và axit nucleic) có trong cơ thể người, tuy nhiên, quá nhiều oxy cũng có thể gây hại. Giống như oxy</a:t>
            </a:r>
            <a:r>
              <a:rPr lang="en-US"/>
              <a:t>gen</a:t>
            </a:r>
            <a:r>
              <a:rPr lang="vi-VN"/>
              <a:t>, hydro</a:t>
            </a:r>
            <a:r>
              <a:rPr lang="en-US"/>
              <a:t>gen</a:t>
            </a:r>
            <a:r>
              <a:rPr lang="vi-VN"/>
              <a:t> chủ yếu tồn tại ở dạng nước và được tìm thấy trong mọi hợp chất hữu cơ.</a:t>
            </a:r>
          </a:p>
        </p:txBody>
      </p:sp>
      <p:pic>
        <p:nvPicPr>
          <p:cNvPr id="12" name="Picture 11"/>
          <p:cNvPicPr>
            <a:picLocks noChangeAspect="1"/>
          </p:cNvPicPr>
          <p:nvPr/>
        </p:nvPicPr>
        <p:blipFill rotWithShape="1">
          <a:blip r:embed="rId3">
            <a:clrChange>
              <a:clrFrom>
                <a:srgbClr val="FFFFFF"/>
              </a:clrFrom>
              <a:clrTo>
                <a:srgbClr val="FFFFFF">
                  <a:alpha val="0"/>
                </a:srgbClr>
              </a:clrTo>
            </a:clrChange>
          </a:blip>
          <a:srcRect l="51494" t="3939" r="1154" b="18206"/>
          <a:stretch/>
        </p:blipFill>
        <p:spPr>
          <a:xfrm>
            <a:off x="0" y="1685265"/>
            <a:ext cx="4464051" cy="3597009"/>
          </a:xfrm>
          <a:prstGeom prst="rect">
            <a:avLst/>
          </a:prstGeom>
        </p:spPr>
      </p:pic>
    </p:spTree>
    <p:extLst>
      <p:ext uri="{BB962C8B-B14F-4D97-AF65-F5344CB8AC3E}">
        <p14:creationId xmlns:p14="http://schemas.microsoft.com/office/powerpoint/2010/main" val="16545567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rot="5400000">
            <a:off x="6115072" y="-4479877"/>
            <a:ext cx="457726" cy="9921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000" b="1">
                <a:solidFill>
                  <a:schemeClr val="bg2"/>
                </a:solidFill>
                <a:latin typeface="Autocar Bold Condensed" panose="020B0500000000000000" pitchFamily="34" charset="0"/>
                <a:ea typeface="Autocar Bold Condensed" panose="020B0500000000000000" pitchFamily="34" charset="0"/>
                <a:cs typeface="Autocar Bold Condensed" panose="020B0500000000000000" pitchFamily="34" charset="0"/>
              </a:rPr>
              <a:t>VAI TRÒ CÁC NGUYÊN TỐ TRONG CƠ THỂ NGƯỜI</a:t>
            </a:r>
            <a:endParaRPr lang="en-US" sz="3000" b="1" dirty="0">
              <a:solidFill>
                <a:schemeClr val="bg2"/>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pic>
        <p:nvPicPr>
          <p:cNvPr id="11" name="Cơ thể chúng ta dưới góc nhìn hoá học _ Hóa học 10  Bảng tuần hoàn các nguyên tố trong cơ thể người">
            <a:hlinkClick r:id="" action="ppaction://media"/>
          </p:cNvPr>
          <p:cNvPicPr>
            <a:picLocks noChangeAspect="1"/>
          </p:cNvPicPr>
          <p:nvPr>
            <a:videoFile r:link="rId1"/>
            <p:extLst>
              <p:ext uri="{DAA4B4D4-6D71-4841-9C94-3DE7FCFB9230}">
                <p14:media xmlns:p14="http://schemas.microsoft.com/office/powerpoint/2010/main" r:embed="rId2">
                  <p14:trim st="11889" end="16379"/>
                </p14:media>
              </p:ext>
            </p:extLst>
          </p:nvPr>
        </p:nvPicPr>
        <p:blipFill>
          <a:blip r:embed="rId4"/>
          <a:stretch>
            <a:fillRect/>
          </a:stretch>
        </p:blipFill>
        <p:spPr>
          <a:xfrm>
            <a:off x="655093" y="1044054"/>
            <a:ext cx="10649803" cy="5352481"/>
          </a:xfrm>
          <a:prstGeom prst="rect">
            <a:avLst/>
          </a:prstGeom>
        </p:spPr>
      </p:pic>
    </p:spTree>
    <p:extLst>
      <p:ext uri="{BB962C8B-B14F-4D97-AF65-F5344CB8AC3E}">
        <p14:creationId xmlns:p14="http://schemas.microsoft.com/office/powerpoint/2010/main" val="16986691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100000">
                <p:cTn id="7" fill="hold" display="0">
                  <p:stCondLst>
                    <p:cond delay="indefinite"/>
                  </p:stCondLst>
                </p:cTn>
                <p:tgtEl>
                  <p:spTgt spid="1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4" descr="Sữa tươi ít đường Vinamilk 110ml giá tốt tại Bách hoá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401" y="907112"/>
            <a:ext cx="7323396" cy="54925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ular Callout 4"/>
          <p:cNvSpPr/>
          <p:nvPr/>
        </p:nvSpPr>
        <p:spPr>
          <a:xfrm>
            <a:off x="5538599" y="2058253"/>
            <a:ext cx="1143000" cy="393700"/>
          </a:xfrm>
          <a:prstGeom prst="wedgeRectCallout">
            <a:avLst>
              <a:gd name="adj1" fmla="val -163206"/>
              <a:gd name="adj2" fmla="val 26029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t>Canxi</a:t>
            </a:r>
            <a:endParaRPr lang="en-US" b="1" dirty="0"/>
          </a:p>
        </p:txBody>
      </p:sp>
      <p:sp>
        <p:nvSpPr>
          <p:cNvPr id="6" name="Rectangular Callout 5"/>
          <p:cNvSpPr/>
          <p:nvPr/>
        </p:nvSpPr>
        <p:spPr>
          <a:xfrm>
            <a:off x="5812810" y="2899297"/>
            <a:ext cx="1143000" cy="457200"/>
          </a:xfrm>
          <a:prstGeom prst="wedgeRectCallout">
            <a:avLst>
              <a:gd name="adj1" fmla="val -164642"/>
              <a:gd name="adj2" fmla="val 6842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t>Photpho</a:t>
            </a:r>
            <a:endParaRPr lang="en-US" b="1" dirty="0"/>
          </a:p>
        </p:txBody>
      </p:sp>
      <p:sp>
        <p:nvSpPr>
          <p:cNvPr id="7" name="Rectangular Callout 6"/>
          <p:cNvSpPr/>
          <p:nvPr/>
        </p:nvSpPr>
        <p:spPr>
          <a:xfrm>
            <a:off x="5538599" y="3424785"/>
            <a:ext cx="1181100" cy="457200"/>
          </a:xfrm>
          <a:prstGeom prst="wedgeRectCallout">
            <a:avLst>
              <a:gd name="adj1" fmla="val -152749"/>
              <a:gd name="adj2" fmla="val -41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t>Selen</a:t>
            </a:r>
            <a:endParaRPr lang="en-US" b="1" dirty="0"/>
          </a:p>
        </p:txBody>
      </p:sp>
    </p:spTree>
    <p:extLst>
      <p:ext uri="{BB962C8B-B14F-4D97-AF65-F5344CB8AC3E}">
        <p14:creationId xmlns:p14="http://schemas.microsoft.com/office/powerpoint/2010/main" val="127686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13;p45"/>
          <p:cNvSpPr/>
          <p:nvPr/>
        </p:nvSpPr>
        <p:spPr>
          <a:xfrm rot="4950743">
            <a:off x="2465775" y="1358081"/>
            <a:ext cx="693592" cy="641894"/>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 name="Google Shape;918;p45"/>
          <p:cNvSpPr/>
          <p:nvPr/>
        </p:nvSpPr>
        <p:spPr>
          <a:xfrm>
            <a:off x="481848" y="1598823"/>
            <a:ext cx="5608985" cy="3625017"/>
          </a:xfrm>
          <a:prstGeom prst="roundRect">
            <a:avLst>
              <a:gd name="adj" fmla="val 7854"/>
            </a:avLst>
          </a:prstGeom>
          <a:solidFill>
            <a:srgbClr val="002060"/>
          </a:solidFill>
          <a:ln>
            <a:noFill/>
          </a:ln>
        </p:spPr>
        <p:txBody>
          <a:bodyPr spcFirstLastPara="1" wrap="square" lIns="121900" tIns="121900" rIns="121900" bIns="121900" anchor="ctr" anchorCtr="0">
            <a:noAutofit/>
          </a:bodyPr>
          <a:lstStyle/>
          <a:p>
            <a:endParaRPr sz="2400"/>
          </a:p>
        </p:txBody>
      </p:sp>
      <p:sp>
        <p:nvSpPr>
          <p:cNvPr id="12" name="Google Shape;919;p45"/>
          <p:cNvSpPr/>
          <p:nvPr/>
        </p:nvSpPr>
        <p:spPr>
          <a:xfrm>
            <a:off x="692822" y="1708879"/>
            <a:ext cx="5078869" cy="3335277"/>
          </a:xfrm>
          <a:prstGeom prst="roundRect">
            <a:avLst>
              <a:gd name="adj" fmla="val 7854"/>
            </a:avLst>
          </a:prstGeom>
          <a:solidFill>
            <a:schemeClr val="lt1"/>
          </a:solidFill>
          <a:ln>
            <a:noFill/>
          </a:ln>
        </p:spPr>
        <p:txBody>
          <a:bodyPr spcFirstLastPara="1" wrap="square" lIns="121900" tIns="121900" rIns="121900" bIns="121900" anchor="ctr" anchorCtr="0">
            <a:noAutofit/>
          </a:bodyPr>
          <a:lstStyle/>
          <a:p>
            <a:endParaRPr sz="2400"/>
          </a:p>
        </p:txBody>
      </p:sp>
      <p:sp>
        <p:nvSpPr>
          <p:cNvPr id="13" name="Google Shape;937;p45"/>
          <p:cNvSpPr/>
          <p:nvPr/>
        </p:nvSpPr>
        <p:spPr>
          <a:xfrm rot="4950743">
            <a:off x="2539612" y="1451320"/>
            <a:ext cx="476457" cy="437357"/>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 name="Title 1">
            <a:extLst>
              <a:ext uri="{FF2B5EF4-FFF2-40B4-BE49-F238E27FC236}">
                <a16:creationId xmlns:a16="http://schemas.microsoft.com/office/drawing/2014/main" id="{83A68751-A51E-3745-9B08-0A06C4CFA8E0}"/>
              </a:ext>
            </a:extLst>
          </p:cNvPr>
          <p:cNvSpPr>
            <a:spLocks noGrp="1"/>
          </p:cNvSpPr>
          <p:nvPr>
            <p:ph type="title"/>
          </p:nvPr>
        </p:nvSpPr>
        <p:spPr>
          <a:xfrm>
            <a:off x="223984" y="153524"/>
            <a:ext cx="8113087" cy="655131"/>
          </a:xfrm>
        </p:spPr>
        <p:style>
          <a:lnRef idx="2">
            <a:schemeClr val="accent6">
              <a:shade val="50000"/>
            </a:schemeClr>
          </a:lnRef>
          <a:fillRef idx="1">
            <a:schemeClr val="accent6"/>
          </a:fillRef>
          <a:effectRef idx="0">
            <a:schemeClr val="accent6"/>
          </a:effectRef>
          <a:fontRef idx="minor">
            <a:schemeClr val="lt1"/>
          </a:fontRef>
        </p:style>
        <p:txBody>
          <a:bodyPr/>
          <a:lstStyle/>
          <a:p>
            <a:pPr>
              <a:spcAft>
                <a:spcPts val="2133"/>
              </a:spcAft>
            </a:pPr>
            <a:r>
              <a:rPr lang="en-US" sz="2800">
                <a:solidFill>
                  <a:schemeClr val="bg1"/>
                </a:solidFill>
              </a:rPr>
              <a:t>b. Tìm hiểu số lượng nguyên tố hóa học hiện nay</a:t>
            </a:r>
            <a:endParaRPr lang="en-US" sz="2800" dirty="0">
              <a:solidFill>
                <a:schemeClr val="bg1"/>
              </a:solidFill>
            </a:endParaRPr>
          </a:p>
        </p:txBody>
      </p:sp>
      <p:sp>
        <p:nvSpPr>
          <p:cNvPr id="3" name="Subtitle 2">
            <a:extLst>
              <a:ext uri="{FF2B5EF4-FFF2-40B4-BE49-F238E27FC236}">
                <a16:creationId xmlns:a16="http://schemas.microsoft.com/office/drawing/2014/main" id="{A16B33A6-57C5-AA42-9948-46D4FF613AE2}"/>
              </a:ext>
            </a:extLst>
          </p:cNvPr>
          <p:cNvSpPr>
            <a:spLocks noGrp="1"/>
          </p:cNvSpPr>
          <p:nvPr>
            <p:ph type="subTitle" idx="1"/>
          </p:nvPr>
        </p:nvSpPr>
        <p:spPr>
          <a:xfrm rot="472648">
            <a:off x="6612185" y="1715648"/>
            <a:ext cx="4817767" cy="4197551"/>
          </a:xfrm>
          <a:noFill/>
          <a:ln>
            <a:noFill/>
          </a:ln>
        </p:spPr>
        <p:txBody>
          <a:bodyPr/>
          <a:lstStyle/>
          <a:p>
            <a:pPr marL="0" algn="just"/>
            <a:r>
              <a:rPr lang="en-US" sz="2667"/>
              <a:t>+ Nguyên tố phổ biến nhất trong lớp vỏ Trái đất là Oxygen.</a:t>
            </a:r>
          </a:p>
          <a:p>
            <a:pPr marL="0" algn="l"/>
            <a:r>
              <a:rPr lang="en-US" sz="2667"/>
              <a:t>+ </a:t>
            </a:r>
            <a:r>
              <a:rPr lang="vi-VN" sz="2400"/>
              <a:t>Bốn nguyên tố chính trong cơ thể người là</a:t>
            </a:r>
            <a:r>
              <a:rPr lang="en-US" sz="2400"/>
              <a:t>:</a:t>
            </a:r>
            <a:r>
              <a:rPr lang="vi-VN" sz="2400" b="1"/>
              <a:t>oxy</a:t>
            </a:r>
            <a:r>
              <a:rPr lang="en-US" sz="2400" b="1"/>
              <a:t>gen</a:t>
            </a:r>
            <a:r>
              <a:rPr lang="vi-VN" sz="2400" b="1"/>
              <a:t>,</a:t>
            </a:r>
            <a:r>
              <a:rPr lang="en-US" sz="2400" b="1"/>
              <a:t> </a:t>
            </a:r>
            <a:r>
              <a:rPr lang="vi-VN" sz="2400" b="1"/>
              <a:t>hydro</a:t>
            </a:r>
            <a:r>
              <a:rPr lang="en-US" sz="2400" b="1"/>
              <a:t>gen</a:t>
            </a:r>
            <a:r>
              <a:rPr lang="vi-VN" sz="2400" b="1"/>
              <a:t>, carbon và nit</a:t>
            </a:r>
            <a:r>
              <a:rPr lang="en-US" sz="2400" b="1"/>
              <a:t>rogen</a:t>
            </a:r>
            <a:r>
              <a:rPr lang="vi-VN" sz="2400" b="1"/>
              <a:t>.</a:t>
            </a:r>
            <a:endParaRPr lang="en-US" sz="2400" b="1"/>
          </a:p>
          <a:p>
            <a:pPr marL="0" algn="just"/>
            <a:r>
              <a:rPr lang="en-US" sz="2400"/>
              <a:t>Ngoài ra còn một số nguyên tố khác cần thiết cho phát triển con người như </a:t>
            </a:r>
            <a:r>
              <a:rPr lang="en-US" sz="2400" b="1"/>
              <a:t>Calcium, Iron,….</a:t>
            </a:r>
            <a:endParaRPr lang="vi-VN" sz="2400"/>
          </a:p>
        </p:txBody>
      </p:sp>
      <p:sp>
        <p:nvSpPr>
          <p:cNvPr id="5" name="Subtitle 4">
            <a:extLst>
              <a:ext uri="{FF2B5EF4-FFF2-40B4-BE49-F238E27FC236}">
                <a16:creationId xmlns:a16="http://schemas.microsoft.com/office/drawing/2014/main" id="{70E8AF22-2B10-CD40-99BF-5D0606491731}"/>
              </a:ext>
            </a:extLst>
          </p:cNvPr>
          <p:cNvSpPr>
            <a:spLocks noGrp="1"/>
          </p:cNvSpPr>
          <p:nvPr>
            <p:ph type="subTitle" idx="4294967295"/>
          </p:nvPr>
        </p:nvSpPr>
        <p:spPr>
          <a:xfrm>
            <a:off x="481849" y="1975808"/>
            <a:ext cx="5382716" cy="3289149"/>
          </a:xfrm>
          <a:solidFill>
            <a:schemeClr val="accent3">
              <a:lumMod val="20000"/>
              <a:lumOff val="80000"/>
            </a:schemeClr>
          </a:solidFill>
        </p:spPr>
        <p:txBody>
          <a:bodyPr/>
          <a:lstStyle/>
          <a:p>
            <a:pPr marL="152396" indent="0" algn="just">
              <a:buNone/>
            </a:pPr>
            <a:r>
              <a:rPr lang="en-US" sz="3200"/>
              <a:t>- Các nguyên tố có vai trò quan trọng đối với sự sống và phát triển của con người.</a:t>
            </a:r>
            <a:endParaRPr lang="vi-VN" sz="3200" dirty="0"/>
          </a:p>
        </p:txBody>
      </p:sp>
      <p:pic>
        <p:nvPicPr>
          <p:cNvPr id="14" name="Picture 21">
            <a:extLst>
              <a:ext uri="{FF2B5EF4-FFF2-40B4-BE49-F238E27FC236}">
                <a16:creationId xmlns:a16="http://schemas.microsoft.com/office/drawing/2014/main" id="{C87C2384-0B82-49B6-8716-8912B04AE26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761000">
            <a:off x="323631" y="1075364"/>
            <a:ext cx="738379" cy="59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25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1000" fill="hold"/>
                                        <p:tgtEl>
                                          <p:spTgt spid="5">
                                            <p:bg/>
                                          </p:spTgt>
                                        </p:tgtEl>
                                        <p:attrNameLst>
                                          <p:attrName>ppt_w</p:attrName>
                                        </p:attrNameLst>
                                      </p:cBhvr>
                                      <p:tavLst>
                                        <p:tav tm="0">
                                          <p:val>
                                            <p:strVal val="#ppt_w*0.70"/>
                                          </p:val>
                                        </p:tav>
                                        <p:tav tm="100000">
                                          <p:val>
                                            <p:strVal val="#ppt_w"/>
                                          </p:val>
                                        </p:tav>
                                      </p:tavLst>
                                    </p:anim>
                                    <p:anim calcmode="lin" valueType="num">
                                      <p:cBhvr>
                                        <p:cTn id="8" dur="1000" fill="hold"/>
                                        <p:tgtEl>
                                          <p:spTgt spid="5">
                                            <p:bg/>
                                          </p:spTgt>
                                        </p:tgtEl>
                                        <p:attrNameLst>
                                          <p:attrName>ppt_h</p:attrName>
                                        </p:attrNameLst>
                                      </p:cBhvr>
                                      <p:tavLst>
                                        <p:tav tm="0">
                                          <p:val>
                                            <p:strVal val="#ppt_h"/>
                                          </p:val>
                                        </p:tav>
                                        <p:tav tm="100000">
                                          <p:val>
                                            <p:strVal val="#ppt_h"/>
                                          </p:val>
                                        </p:tav>
                                      </p:tavLst>
                                    </p:anim>
                                    <p:animEffect transition="in" filter="fade">
                                      <p:cBhvr>
                                        <p:cTn id="9" dur="1000"/>
                                        <p:tgtEl>
                                          <p:spTgt spid="5">
                                            <p:bg/>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 calcmode="lin" valueType="num">
                                      <p:cBhvr>
                                        <p:cTn id="25" dur="1000" fill="hold"/>
                                        <p:tgtEl>
                                          <p:spTgt spid="3">
                                            <p:bg/>
                                          </p:spTgt>
                                        </p:tgtEl>
                                        <p:attrNameLst>
                                          <p:attrName>ppt_w</p:attrName>
                                        </p:attrNameLst>
                                      </p:cBhvr>
                                      <p:tavLst>
                                        <p:tav tm="0">
                                          <p:val>
                                            <p:strVal val="#ppt_w*0.70"/>
                                          </p:val>
                                        </p:tav>
                                        <p:tav tm="100000">
                                          <p:val>
                                            <p:strVal val="#ppt_w"/>
                                          </p:val>
                                        </p:tav>
                                      </p:tavLst>
                                    </p:anim>
                                    <p:anim calcmode="lin" valueType="num">
                                      <p:cBhvr>
                                        <p:cTn id="26" dur="1000" fill="hold"/>
                                        <p:tgtEl>
                                          <p:spTgt spid="3">
                                            <p:bg/>
                                          </p:spTgt>
                                        </p:tgtEl>
                                        <p:attrNameLst>
                                          <p:attrName>ppt_h</p:attrName>
                                        </p:attrNameLst>
                                      </p:cBhvr>
                                      <p:tavLst>
                                        <p:tav tm="0">
                                          <p:val>
                                            <p:strVal val="#ppt_h"/>
                                          </p:val>
                                        </p:tav>
                                        <p:tav tm="100000">
                                          <p:val>
                                            <p:strVal val="#ppt_h"/>
                                          </p:val>
                                        </p:tav>
                                      </p:tavLst>
                                    </p:anim>
                                    <p:animEffect transition="in" filter="fade">
                                      <p:cBhvr>
                                        <p:cTn id="27" dur="1000"/>
                                        <p:tgtEl>
                                          <p:spTgt spid="3">
                                            <p:bg/>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 calcmode="lin" valueType="num">
                                      <p:cBhvr>
                                        <p:cTn id="3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3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34" dur="10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 calcmode="lin" valueType="num">
                                      <p:cBhvr>
                                        <p:cTn id="3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4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41" dur="10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 calcmode="lin" valueType="num">
                                      <p:cBhvr>
                                        <p:cTn id="4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4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4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632200" y="425718"/>
            <a:ext cx="4927600" cy="646331"/>
            <a:chOff x="3632200" y="425718"/>
            <a:chExt cx="4927600" cy="646331"/>
          </a:xfrm>
        </p:grpSpPr>
        <p:sp>
          <p:nvSpPr>
            <p:cNvPr id="16"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文本框 16"/>
            <p:cNvSpPr txBox="1"/>
            <p:nvPr/>
          </p:nvSpPr>
          <p:spPr>
            <a:xfrm>
              <a:off x="5021035" y="425718"/>
              <a:ext cx="2149948" cy="646331"/>
            </a:xfrm>
            <a:prstGeom prst="rect">
              <a:avLst/>
            </a:prstGeom>
            <a:noFill/>
          </p:spPr>
          <p:txBody>
            <a:bodyPr wrap="none" rtlCol="0">
              <a:spAutoFit/>
              <a:scene3d>
                <a:camera prst="orthographicFront"/>
                <a:lightRig rig="threePt" dir="t"/>
              </a:scene3d>
              <a:sp3d contourW="12700"/>
            </a:bodyPr>
            <a:lstStyle/>
            <a:p>
              <a:pPr algn="ctr"/>
              <a:r>
                <a:rPr lang="en-US" altLang="zh-CN" sz="360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Thảo luận</a:t>
              </a:r>
              <a:endParaRPr lang="zh-CN" altLang="en-US" sz="3600" dirty="0">
                <a:solidFill>
                  <a:schemeClr val="bg1"/>
                </a:solidFill>
                <a:effectLst>
                  <a:outerShdw blurRad="38100" dist="38100" dir="2700000" algn="tl">
                    <a:srgbClr val="000000">
                      <a:alpha val="43137"/>
                    </a:srgbClr>
                  </a:outerShdw>
                </a:effectLst>
                <a:latin typeface="Cambria" panose="02040503050406030204" pitchFamily="18" charset="0"/>
                <a:ea typeface="汉仪夏日体W" panose="00020600040101010101" pitchFamily="18" charset="-122"/>
              </a:endParaRPr>
            </a:p>
          </p:txBody>
        </p:sp>
      </p:grpSp>
      <p:sp>
        <p:nvSpPr>
          <p:cNvPr id="3" name="TextBox 2"/>
          <p:cNvSpPr txBox="1"/>
          <p:nvPr/>
        </p:nvSpPr>
        <p:spPr>
          <a:xfrm>
            <a:off x="225042" y="1135959"/>
            <a:ext cx="8782781" cy="1015663"/>
          </a:xfrm>
          <a:prstGeom prst="rect">
            <a:avLst/>
          </a:prstGeom>
          <a:noFill/>
        </p:spPr>
        <p:txBody>
          <a:bodyPr wrap="square" rtlCol="0">
            <a:spAutoFit/>
          </a:bodyPr>
          <a:lstStyle/>
          <a:p>
            <a:r>
              <a:rPr lang="en-US" sz="2400" b="1">
                <a:solidFill>
                  <a:srgbClr val="7030A0"/>
                </a:solidFill>
              </a:rPr>
              <a:t>1. </a:t>
            </a:r>
            <a:r>
              <a:rPr lang="vi-VN" sz="2400" b="1">
                <a:solidFill>
                  <a:srgbClr val="7030A0"/>
                </a:solidFill>
              </a:rPr>
              <a:t>Những nguyên tố nào</a:t>
            </a:r>
            <a:r>
              <a:rPr lang="en-US" sz="2400" b="1">
                <a:solidFill>
                  <a:srgbClr val="7030A0"/>
                </a:solidFill>
              </a:rPr>
              <a:t> </a:t>
            </a:r>
            <a:r>
              <a:rPr lang="vi-VN" sz="2400" b="1">
                <a:solidFill>
                  <a:srgbClr val="7030A0"/>
                </a:solidFill>
              </a:rPr>
              <a:t>cần thiết giúp cơ thể phát</a:t>
            </a:r>
            <a:r>
              <a:rPr lang="en-US" sz="2400" b="1">
                <a:solidFill>
                  <a:srgbClr val="7030A0"/>
                </a:solidFill>
              </a:rPr>
              <a:t> </a:t>
            </a:r>
            <a:r>
              <a:rPr lang="vi-VN" sz="2400" b="1">
                <a:solidFill>
                  <a:srgbClr val="7030A0"/>
                </a:solidFill>
              </a:rPr>
              <a:t>triển</a:t>
            </a:r>
            <a:r>
              <a:rPr lang="en-US" sz="2400" b="1">
                <a:solidFill>
                  <a:srgbClr val="7030A0"/>
                </a:solidFill>
              </a:rPr>
              <a:t> </a:t>
            </a:r>
            <a:r>
              <a:rPr lang="vi-VN" sz="2400" b="1">
                <a:solidFill>
                  <a:srgbClr val="7030A0"/>
                </a:solidFill>
              </a:rPr>
              <a:t>?</a:t>
            </a:r>
            <a:br>
              <a:rPr lang="vi-VN" sz="2400" b="1">
                <a:solidFill>
                  <a:srgbClr val="7030A0"/>
                </a:solidFill>
              </a:rPr>
            </a:br>
            <a:r>
              <a:rPr lang="en-US" sz="2400" b="1">
                <a:solidFill>
                  <a:srgbClr val="7030A0"/>
                </a:solidFill>
              </a:rPr>
              <a:t>2. </a:t>
            </a:r>
            <a:r>
              <a:rPr lang="vi-VN" sz="2400" b="1">
                <a:solidFill>
                  <a:srgbClr val="7030A0"/>
                </a:solidFill>
              </a:rPr>
              <a:t>Nguyên tố nào giúp ngăn</a:t>
            </a:r>
            <a:r>
              <a:rPr lang="en-US" sz="2400" b="1">
                <a:solidFill>
                  <a:srgbClr val="7030A0"/>
                </a:solidFill>
              </a:rPr>
              <a:t> </a:t>
            </a:r>
            <a:r>
              <a:rPr lang="vi-VN" sz="2400" b="1">
                <a:solidFill>
                  <a:srgbClr val="7030A0"/>
                </a:solidFill>
              </a:rPr>
              <a:t>ngừa bệnh bướu cổ ở</a:t>
            </a:r>
            <a:r>
              <a:rPr lang="en-US" sz="2400" b="1">
                <a:solidFill>
                  <a:srgbClr val="7030A0"/>
                </a:solidFill>
              </a:rPr>
              <a:t> </a:t>
            </a:r>
            <a:r>
              <a:rPr lang="vi-VN" sz="2400" b="1">
                <a:solidFill>
                  <a:srgbClr val="7030A0"/>
                </a:solidFill>
              </a:rPr>
              <a:t>người</a:t>
            </a:r>
            <a:r>
              <a:rPr lang="en-US" sz="2400" b="1">
                <a:solidFill>
                  <a:srgbClr val="7030A0"/>
                </a:solidFill>
              </a:rPr>
              <a:t> </a:t>
            </a:r>
            <a:r>
              <a:rPr lang="vi-VN" sz="2400" b="1">
                <a:solidFill>
                  <a:srgbClr val="7030A0"/>
                </a:solidFill>
              </a:rPr>
              <a:t>?</a:t>
            </a:r>
            <a:r>
              <a:rPr lang="vi-VN" sz="3600" b="1">
                <a:solidFill>
                  <a:srgbClr val="7030A0"/>
                </a:solidFill>
              </a:rPr>
              <a:t> </a:t>
            </a:r>
            <a:endParaRPr lang="en-US" sz="3600" b="1">
              <a:solidFill>
                <a:srgbClr val="7030A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13118" y="2672239"/>
            <a:ext cx="11276599" cy="2862322"/>
          </a:xfrm>
          <a:prstGeom prst="rect">
            <a:avLst/>
          </a:prstGeom>
        </p:spPr>
        <p:txBody>
          <a:bodyPr wrap="square">
            <a:spAutoFit/>
          </a:bodyPr>
          <a:lstStyle/>
          <a:p>
            <a:pPr algn="just"/>
            <a:r>
              <a:rPr lang="en-US" sz="2000">
                <a:solidFill>
                  <a:srgbClr val="000000"/>
                </a:solidFill>
                <a:latin typeface="Cambria" panose="02040503050406030204" pitchFamily="18" charset="0"/>
                <a:ea typeface="Cambria" panose="02040503050406030204" pitchFamily="18" charset="0"/>
              </a:rPr>
              <a:t>1. </a:t>
            </a:r>
            <a:r>
              <a:rPr lang="vi-VN" sz="2000">
                <a:latin typeface="Cambria" panose="02040503050406030204" pitchFamily="18" charset="0"/>
                <a:ea typeface="Cambria" panose="02040503050406030204" pitchFamily="18" charset="0"/>
              </a:rPr>
              <a:t>Bốn nguyên tố chính trong cơ thể người là</a:t>
            </a:r>
            <a:r>
              <a:rPr lang="en-US" sz="2000">
                <a:latin typeface="Cambria" panose="02040503050406030204" pitchFamily="18" charset="0"/>
                <a:ea typeface="Cambria" panose="02040503050406030204" pitchFamily="18" charset="0"/>
              </a:rPr>
              <a:t>: </a:t>
            </a:r>
            <a:r>
              <a:rPr lang="vi-VN" sz="2000" b="1">
                <a:latin typeface="Cambria" panose="02040503050406030204" pitchFamily="18" charset="0"/>
                <a:ea typeface="Cambria" panose="02040503050406030204" pitchFamily="18" charset="0"/>
              </a:rPr>
              <a:t>oxy</a:t>
            </a:r>
            <a:r>
              <a:rPr lang="en-US" sz="2000" b="1">
                <a:latin typeface="Cambria" panose="02040503050406030204" pitchFamily="18" charset="0"/>
                <a:ea typeface="Cambria" panose="02040503050406030204" pitchFamily="18" charset="0"/>
              </a:rPr>
              <a:t>gen</a:t>
            </a:r>
            <a:r>
              <a:rPr lang="vi-VN" sz="2000" b="1">
                <a:latin typeface="Cambria" panose="02040503050406030204" pitchFamily="18" charset="0"/>
                <a:ea typeface="Cambria" panose="02040503050406030204" pitchFamily="18" charset="0"/>
              </a:rPr>
              <a:t>, hydro</a:t>
            </a:r>
            <a:r>
              <a:rPr lang="en-US" sz="2000" b="1">
                <a:latin typeface="Cambria" panose="02040503050406030204" pitchFamily="18" charset="0"/>
                <a:ea typeface="Cambria" panose="02040503050406030204" pitchFamily="18" charset="0"/>
              </a:rPr>
              <a:t>gen</a:t>
            </a:r>
            <a:r>
              <a:rPr lang="vi-VN" sz="2000" b="1">
                <a:latin typeface="Cambria" panose="02040503050406030204" pitchFamily="18" charset="0"/>
                <a:ea typeface="Cambria" panose="02040503050406030204" pitchFamily="18" charset="0"/>
              </a:rPr>
              <a:t>, carbon và nit</a:t>
            </a:r>
            <a:r>
              <a:rPr lang="en-US" sz="2000" b="1">
                <a:latin typeface="Cambria" panose="02040503050406030204" pitchFamily="18" charset="0"/>
                <a:ea typeface="Cambria" panose="02040503050406030204" pitchFamily="18" charset="0"/>
              </a:rPr>
              <a:t>rogen </a:t>
            </a:r>
            <a:r>
              <a:rPr lang="en-US" sz="2000">
                <a:latin typeface="Cambria" panose="02040503050406030204" pitchFamily="18" charset="0"/>
                <a:ea typeface="Cambria" panose="02040503050406030204" pitchFamily="18" charset="0"/>
              </a:rPr>
              <a:t>chiếm khoảng 96% trọng lượng cơ thể. Một số nguyên tố khác tồn tại trong cơ thể với hàm lượng nhỏ nhưng quan trọng như: </a:t>
            </a:r>
            <a:endParaRPr lang="en-US" sz="2000">
              <a:solidFill>
                <a:srgbClr val="000000"/>
              </a:solidFill>
              <a:latin typeface="Cambria" panose="02040503050406030204" pitchFamily="18" charset="0"/>
              <a:ea typeface="Cambria" panose="02040503050406030204" pitchFamily="18" charset="0"/>
            </a:endParaRPr>
          </a:p>
          <a:p>
            <a:r>
              <a:rPr lang="vi-VN" sz="2000">
                <a:solidFill>
                  <a:srgbClr val="000000"/>
                </a:solidFill>
                <a:latin typeface="Cambria" panose="02040503050406030204" pitchFamily="18" charset="0"/>
                <a:ea typeface="Cambria" panose="02040503050406030204" pitchFamily="18" charset="0"/>
              </a:rPr>
              <a:t>• Nguyên tố </a:t>
            </a:r>
            <a:r>
              <a:rPr lang="vi-VN" sz="2000" b="1">
                <a:solidFill>
                  <a:srgbClr val="000000"/>
                </a:solidFill>
                <a:latin typeface="Cambria" panose="02040503050406030204" pitchFamily="18" charset="0"/>
                <a:ea typeface="Cambria" panose="02040503050406030204" pitchFamily="18" charset="0"/>
              </a:rPr>
              <a:t>calcium</a:t>
            </a:r>
            <a:r>
              <a:rPr lang="vi-VN" sz="2000">
                <a:solidFill>
                  <a:srgbClr val="000000"/>
                </a:solidFill>
                <a:latin typeface="Cambria" panose="02040503050406030204" pitchFamily="18" charset="0"/>
                <a:ea typeface="Cambria" panose="02040503050406030204" pitchFamily="18" charset="0"/>
              </a:rPr>
              <a:t> chiếm khoảng 2% khối lượng của cơ thể người, đóng</a:t>
            </a:r>
            <a:r>
              <a:rPr lang="en-US" sz="2000">
                <a:solidFill>
                  <a:srgbClr val="000000"/>
                </a:solidFill>
                <a:latin typeface="Cambria" panose="02040503050406030204" pitchFamily="18" charset="0"/>
                <a:ea typeface="Cambria" panose="02040503050406030204" pitchFamily="18" charset="0"/>
              </a:rPr>
              <a:t> </a:t>
            </a:r>
            <a:r>
              <a:rPr lang="vi-VN" sz="2000">
                <a:solidFill>
                  <a:srgbClr val="000000"/>
                </a:solidFill>
                <a:latin typeface="Cambria" panose="02040503050406030204" pitchFamily="18" charset="0"/>
                <a:ea typeface="Cambria" panose="02040503050406030204" pitchFamily="18" charset="0"/>
              </a:rPr>
              <a:t>vai trò rất quan trọng trong quá trình đông máu, trong hoạt động của hệ cơ</a:t>
            </a:r>
            <a:r>
              <a:rPr lang="en-US" sz="2000">
                <a:solidFill>
                  <a:srgbClr val="000000"/>
                </a:solidFill>
                <a:latin typeface="Cambria" panose="02040503050406030204" pitchFamily="18" charset="0"/>
                <a:ea typeface="Cambria" panose="02040503050406030204" pitchFamily="18" charset="0"/>
              </a:rPr>
              <a:t> </a:t>
            </a:r>
            <a:r>
              <a:rPr lang="vi-VN" sz="2000">
                <a:solidFill>
                  <a:srgbClr val="000000"/>
                </a:solidFill>
                <a:latin typeface="Cambria" panose="02040503050406030204" pitchFamily="18" charset="0"/>
                <a:ea typeface="Cambria" panose="02040503050406030204" pitchFamily="18" charset="0"/>
              </a:rPr>
              <a:t>và hệ thần kinh nói chung. Ngoài racòn có vai trò quan trọng</a:t>
            </a:r>
            <a:r>
              <a:rPr lang="en-US" sz="2000">
                <a:solidFill>
                  <a:srgbClr val="000000"/>
                </a:solidFill>
                <a:latin typeface="Cambria" panose="02040503050406030204" pitchFamily="18" charset="0"/>
                <a:ea typeface="Cambria" panose="02040503050406030204" pitchFamily="18" charset="0"/>
              </a:rPr>
              <a:t> </a:t>
            </a:r>
            <a:r>
              <a:rPr lang="vi-VN" sz="2000">
                <a:solidFill>
                  <a:srgbClr val="000000"/>
                </a:solidFill>
                <a:latin typeface="Cambria" panose="02040503050406030204" pitchFamily="18" charset="0"/>
                <a:ea typeface="Cambria" panose="02040503050406030204" pitchFamily="18" charset="0"/>
              </a:rPr>
              <a:t>trong cấu tạo của hệ xương.</a:t>
            </a:r>
            <a:br>
              <a:rPr lang="vi-VN" sz="2000">
                <a:solidFill>
                  <a:srgbClr val="000000"/>
                </a:solidFill>
                <a:latin typeface="Cambria" panose="02040503050406030204" pitchFamily="18" charset="0"/>
                <a:ea typeface="Cambria" panose="02040503050406030204" pitchFamily="18" charset="0"/>
              </a:rPr>
            </a:br>
            <a:r>
              <a:rPr lang="vi-VN" sz="2000">
                <a:solidFill>
                  <a:srgbClr val="000000"/>
                </a:solidFill>
                <a:latin typeface="Cambria" panose="02040503050406030204" pitchFamily="18" charset="0"/>
                <a:ea typeface="Cambria" panose="02040503050406030204" pitchFamily="18" charset="0"/>
              </a:rPr>
              <a:t>• Nguyên tố </a:t>
            </a:r>
            <a:r>
              <a:rPr lang="vi-VN" sz="2000" b="1">
                <a:solidFill>
                  <a:srgbClr val="000000"/>
                </a:solidFill>
                <a:latin typeface="Cambria" panose="02040503050406030204" pitchFamily="18" charset="0"/>
                <a:ea typeface="Cambria" panose="02040503050406030204" pitchFamily="18" charset="0"/>
              </a:rPr>
              <a:t>phosphorus </a:t>
            </a:r>
            <a:r>
              <a:rPr lang="vi-VN" sz="2000">
                <a:solidFill>
                  <a:srgbClr val="000000"/>
                </a:solidFill>
                <a:latin typeface="Cambria" panose="02040503050406030204" pitchFamily="18" charset="0"/>
                <a:ea typeface="Cambria" panose="02040503050406030204" pitchFamily="18" charset="0"/>
              </a:rPr>
              <a:t>chiếm khoảng 1% khối lượng của cơ thể người.</a:t>
            </a:r>
            <a:r>
              <a:rPr lang="en-US" sz="2000">
                <a:solidFill>
                  <a:srgbClr val="000000"/>
                </a:solidFill>
                <a:latin typeface="Cambria" panose="02040503050406030204" pitchFamily="18" charset="0"/>
                <a:ea typeface="Cambria" panose="02040503050406030204" pitchFamily="18" charset="0"/>
              </a:rPr>
              <a:t> </a:t>
            </a:r>
            <a:r>
              <a:rPr lang="vi-VN" sz="2000">
                <a:solidFill>
                  <a:srgbClr val="000000"/>
                </a:solidFill>
                <a:latin typeface="Cambria" panose="02040503050406030204" pitchFamily="18" charset="0"/>
                <a:ea typeface="Cambria" panose="02040503050406030204" pitchFamily="18" charset="0"/>
              </a:rPr>
              <a:t>Nguyên tố này có các chức năng sinh lí như: cùng với calcium cấu tạo nên</a:t>
            </a:r>
            <a:r>
              <a:rPr lang="en-US" sz="2000">
                <a:solidFill>
                  <a:srgbClr val="000000"/>
                </a:solidFill>
                <a:latin typeface="Cambria" panose="02040503050406030204" pitchFamily="18" charset="0"/>
                <a:ea typeface="Cambria" panose="02040503050406030204" pitchFamily="18" charset="0"/>
              </a:rPr>
              <a:t> </a:t>
            </a:r>
            <a:r>
              <a:rPr lang="vi-VN" sz="2000">
                <a:solidFill>
                  <a:srgbClr val="000000"/>
                </a:solidFill>
                <a:latin typeface="Cambria" panose="02040503050406030204" pitchFamily="18" charset="0"/>
                <a:ea typeface="Cambria" panose="02040503050406030204" pitchFamily="18" charset="0"/>
              </a:rPr>
              <a:t>xương, răng; hoá hợp với protein, lipid và glucid để tham gia cấu tạo nên</a:t>
            </a:r>
            <a:r>
              <a:rPr lang="en-US" sz="2000">
                <a:solidFill>
                  <a:srgbClr val="000000"/>
                </a:solidFill>
                <a:latin typeface="Cambria" panose="02040503050406030204" pitchFamily="18" charset="0"/>
                <a:ea typeface="Cambria" panose="02040503050406030204" pitchFamily="18" charset="0"/>
              </a:rPr>
              <a:t> t</a:t>
            </a:r>
            <a:r>
              <a:rPr lang="vi-VN" sz="2000">
                <a:solidFill>
                  <a:srgbClr val="000000"/>
                </a:solidFill>
                <a:latin typeface="Cambria" panose="02040503050406030204" pitchFamily="18" charset="0"/>
                <a:ea typeface="Cambria" panose="02040503050406030204" pitchFamily="18" charset="0"/>
              </a:rPr>
              <a:t>ế bào và đặc biệt là màng tế bào.</a:t>
            </a:r>
            <a:endParaRPr lang="en-US" sz="2000">
              <a:latin typeface="Cambria" panose="02040503050406030204" pitchFamily="18" charset="0"/>
              <a:ea typeface="Cambria" panose="02040503050406030204" pitchFamily="18" charset="0"/>
            </a:endParaRPr>
          </a:p>
        </p:txBody>
      </p:sp>
      <p:sp>
        <p:nvSpPr>
          <p:cNvPr id="7" name="Rectangle 6"/>
          <p:cNvSpPr/>
          <p:nvPr/>
        </p:nvSpPr>
        <p:spPr>
          <a:xfrm>
            <a:off x="457199" y="5534561"/>
            <a:ext cx="11388436" cy="1015663"/>
          </a:xfrm>
          <a:prstGeom prst="rect">
            <a:avLst/>
          </a:prstGeom>
        </p:spPr>
        <p:txBody>
          <a:bodyPr wrap="square">
            <a:spAutoFit/>
          </a:bodyPr>
          <a:lstStyle/>
          <a:p>
            <a:pPr algn="just"/>
            <a:r>
              <a:rPr lang="en-US" sz="2000">
                <a:solidFill>
                  <a:srgbClr val="000000"/>
                </a:solidFill>
                <a:latin typeface="Cambria" panose="02040503050406030204" pitchFamily="18" charset="0"/>
                <a:ea typeface="Cambria" panose="02040503050406030204" pitchFamily="18" charset="0"/>
              </a:rPr>
              <a:t>2. </a:t>
            </a:r>
            <a:r>
              <a:rPr lang="vi-VN" sz="2000">
                <a:solidFill>
                  <a:srgbClr val="000000"/>
                </a:solidFill>
                <a:latin typeface="Cambria" panose="02040503050406030204" pitchFamily="18" charset="0"/>
                <a:ea typeface="Cambria" panose="02040503050406030204" pitchFamily="18" charset="0"/>
              </a:rPr>
              <a:t>Iodine là một nguyên tố vi lượng cần thiết cho sự phát</a:t>
            </a:r>
            <a:r>
              <a:rPr lang="en-US" sz="2000">
                <a:solidFill>
                  <a:srgbClr val="000000"/>
                </a:solidFill>
                <a:latin typeface="Cambria" panose="02040503050406030204" pitchFamily="18" charset="0"/>
                <a:ea typeface="Cambria" panose="02040503050406030204" pitchFamily="18" charset="0"/>
              </a:rPr>
              <a:t> </a:t>
            </a:r>
            <a:r>
              <a:rPr lang="vi-VN" sz="2000">
                <a:solidFill>
                  <a:srgbClr val="000000"/>
                </a:solidFill>
                <a:latin typeface="Cambria" panose="02040503050406030204" pitchFamily="18" charset="0"/>
                <a:ea typeface="Cambria" panose="02040503050406030204" pitchFamily="18" charset="0"/>
              </a:rPr>
              <a:t>triển thể chất, tinh</a:t>
            </a:r>
            <a:r>
              <a:rPr lang="en-US" sz="2000">
                <a:solidFill>
                  <a:srgbClr val="000000"/>
                </a:solidFill>
                <a:latin typeface="Cambria" panose="02040503050406030204" pitchFamily="18" charset="0"/>
                <a:ea typeface="Cambria" panose="02040503050406030204" pitchFamily="18" charset="0"/>
              </a:rPr>
              <a:t> </a:t>
            </a:r>
            <a:r>
              <a:rPr lang="vi-VN" sz="2000">
                <a:solidFill>
                  <a:srgbClr val="000000"/>
                </a:solidFill>
                <a:latin typeface="Cambria" panose="02040503050406030204" pitchFamily="18" charset="0"/>
                <a:ea typeface="Cambria" panose="02040503050406030204" pitchFamily="18" charset="0"/>
              </a:rPr>
              <a:t>thần và giúp điều hoà chuyển hoá năng lượng, ngăn ngừa bệnh bướu cổ ở</a:t>
            </a:r>
            <a:r>
              <a:rPr lang="en-US" sz="2000">
                <a:solidFill>
                  <a:srgbClr val="000000"/>
                </a:solidFill>
                <a:latin typeface="Cambria" panose="02040503050406030204" pitchFamily="18" charset="0"/>
                <a:ea typeface="Cambria" panose="02040503050406030204" pitchFamily="18" charset="0"/>
              </a:rPr>
              <a:t> </a:t>
            </a:r>
            <a:r>
              <a:rPr lang="vi-VN" sz="2000">
                <a:solidFill>
                  <a:srgbClr val="000000"/>
                </a:solidFill>
                <a:latin typeface="Cambria" panose="02040503050406030204" pitchFamily="18" charset="0"/>
                <a:ea typeface="Cambria" panose="02040503050406030204" pitchFamily="18" charset="0"/>
              </a:rPr>
              <a:t>người. Vì vậy, cần bổ sung lượng iodine cần thiết cho cơ thể bằng cách sử</a:t>
            </a:r>
            <a:r>
              <a:rPr lang="en-US" sz="2000">
                <a:solidFill>
                  <a:srgbClr val="000000"/>
                </a:solidFill>
                <a:latin typeface="Cambria" panose="02040503050406030204" pitchFamily="18" charset="0"/>
                <a:ea typeface="Cambria" panose="02040503050406030204" pitchFamily="18" charset="0"/>
              </a:rPr>
              <a:t> </a:t>
            </a:r>
            <a:r>
              <a:rPr lang="vi-VN" sz="2000">
                <a:solidFill>
                  <a:srgbClr val="000000"/>
                </a:solidFill>
                <a:latin typeface="Cambria" panose="02040503050406030204" pitchFamily="18" charset="0"/>
                <a:ea typeface="Cambria" panose="02040503050406030204" pitchFamily="18" charset="0"/>
              </a:rPr>
              <a:t>dụng muối iodine, các thực phẩm giàu iodine như rong biển, cá biển, …</a:t>
            </a:r>
            <a:r>
              <a:rPr lang="vi-VN" sz="2000">
                <a:latin typeface="Cambria" panose="02040503050406030204" pitchFamily="18" charset="0"/>
                <a:ea typeface="Cambria" panose="02040503050406030204" pitchFamily="18" charset="0"/>
              </a:rPr>
              <a:t> </a:t>
            </a:r>
            <a:endParaRPr lang="en-US" sz="2000">
              <a:latin typeface="Cambria" panose="02040503050406030204" pitchFamily="18" charset="0"/>
              <a:ea typeface="Cambria" panose="02040503050406030204" pitchFamily="18" charset="0"/>
            </a:endParaRPr>
          </a:p>
        </p:txBody>
      </p:sp>
      <p:sp>
        <p:nvSpPr>
          <p:cNvPr id="8" name="TextBox 7"/>
          <p:cNvSpPr txBox="1"/>
          <p:nvPr/>
        </p:nvSpPr>
        <p:spPr>
          <a:xfrm>
            <a:off x="4495800" y="2147140"/>
            <a:ext cx="3200400" cy="523220"/>
          </a:xfrm>
          <a:prstGeom prst="rect">
            <a:avLst/>
          </a:prstGeom>
          <a:noFill/>
        </p:spPr>
        <p:txBody>
          <a:bodyPr wrap="square" rtlCol="0">
            <a:spAutoFit/>
          </a:bodyPr>
          <a:lstStyle/>
          <a:p>
            <a:pPr algn="ctr"/>
            <a:r>
              <a:rPr lang="en-US" sz="2800" b="1">
                <a:solidFill>
                  <a:srgbClr val="FF0000"/>
                </a:solidFill>
              </a:rPr>
              <a:t>HƯỚNG DẪN</a:t>
            </a:r>
          </a:p>
        </p:txBody>
      </p:sp>
    </p:spTree>
    <p:custDataLst>
      <p:tags r:id="rId1"/>
    </p:custDataLst>
    <p:extLst>
      <p:ext uri="{BB962C8B-B14F-4D97-AF65-F5344CB8AC3E}">
        <p14:creationId xmlns:p14="http://schemas.microsoft.com/office/powerpoint/2010/main" val="41803652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043" y="101295"/>
            <a:ext cx="10508905" cy="572700"/>
          </a:xfrm>
        </p:spPr>
        <p:txBody>
          <a:bodyPr/>
          <a:lstStyle/>
          <a:p>
            <a:pPr algn="ctr"/>
            <a:r>
              <a:rPr lang="en-US" sz="3000" dirty="0">
                <a:solidFill>
                  <a:srgbClr val="FF0000"/>
                </a:solidFill>
              </a:rPr>
              <a:t>SỰ HÌNH THÀNH CÁC NGUYÊN TỐ HÓA HỌC</a:t>
            </a:r>
          </a:p>
        </p:txBody>
      </p:sp>
      <p:pic>
        <p:nvPicPr>
          <p:cNvPr id="3" name="Quá trình hình thành nguyên tố hóa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3161" y="673995"/>
            <a:ext cx="11838668" cy="5919334"/>
          </a:xfrm>
          <a:prstGeom prst="rect">
            <a:avLst/>
          </a:prstGeom>
        </p:spPr>
      </p:pic>
    </p:spTree>
    <p:extLst>
      <p:ext uri="{BB962C8B-B14F-4D97-AF65-F5344CB8AC3E}">
        <p14:creationId xmlns:p14="http://schemas.microsoft.com/office/powerpoint/2010/main" val="1230070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87115745-2F8B-4195-AD23-8A2542AF7C2C}" type="slidenum">
              <a:rPr lang="zh-CN" altLang="en-US" smtClean="0">
                <a:latin typeface="Cambria" panose="02040503050406030204" pitchFamily="18" charset="0"/>
              </a:rPr>
              <a:t>23</a:t>
            </a:fld>
            <a:endParaRPr lang="zh-CN" altLang="en-US">
              <a:latin typeface="Cambria" panose="02040503050406030204" pitchFamily="18" charset="0"/>
            </a:endParaRPr>
          </a:p>
        </p:txBody>
      </p:sp>
      <p:sp>
        <p:nvSpPr>
          <p:cNvPr id="61" name="文本框 120"/>
          <p:cNvSpPr>
            <a:spLocks noChangeArrowheads="1"/>
          </p:cNvSpPr>
          <p:nvPr/>
        </p:nvSpPr>
        <p:spPr bwMode="auto">
          <a:xfrm>
            <a:off x="694001" y="2288515"/>
            <a:ext cx="2610387" cy="369332"/>
          </a:xfrm>
          <a:prstGeom prst="rect">
            <a:avLst/>
          </a:prstGeom>
          <a:solidFill>
            <a:srgbClr val="EC3730"/>
          </a:solidFill>
          <a:ln>
            <a:noFill/>
          </a:ln>
        </p:spPr>
        <p:txBody>
          <a:bodyPr wrap="square" lIns="91440" tIns="45720" rIns="91440" bIns="45720">
            <a:spAutoFit/>
          </a:bodyPr>
          <a:lstStyle/>
          <a:p>
            <a:pPr lvl="0">
              <a:spcBef>
                <a:spcPct val="50000"/>
              </a:spcBef>
              <a:defRPr/>
            </a:pPr>
            <a:r>
              <a:rPr lang="en-US" altLang="ko-KR" b="1" kern="0">
                <a:solidFill>
                  <a:schemeClr val="bg1"/>
                </a:solidFill>
                <a:latin typeface="Cambria" panose="02040503050406030204" pitchFamily="18" charset="0"/>
                <a:ea typeface="Cambria" panose="02040503050406030204" pitchFamily="18" charset="0"/>
              </a:rPr>
              <a:t>Số proton đặc trưng</a:t>
            </a:r>
            <a:endParaRPr lang="ko-KR" altLang="en-US" b="1" kern="0" dirty="0">
              <a:solidFill>
                <a:schemeClr val="bg1"/>
              </a:solidFill>
              <a:latin typeface="Cambria" panose="02040503050406030204" pitchFamily="18" charset="0"/>
            </a:endParaRPr>
          </a:p>
        </p:txBody>
      </p:sp>
      <p:sp>
        <p:nvSpPr>
          <p:cNvPr id="62" name="文本框 120"/>
          <p:cNvSpPr>
            <a:spLocks noChangeArrowheads="1"/>
          </p:cNvSpPr>
          <p:nvPr/>
        </p:nvSpPr>
        <p:spPr bwMode="auto">
          <a:xfrm>
            <a:off x="8790776" y="2247177"/>
            <a:ext cx="2689632" cy="369332"/>
          </a:xfrm>
          <a:prstGeom prst="rect">
            <a:avLst/>
          </a:prstGeom>
          <a:solidFill>
            <a:srgbClr val="EC3730"/>
          </a:solidFill>
          <a:ln>
            <a:noFill/>
          </a:ln>
        </p:spPr>
        <p:txBody>
          <a:bodyPr wrap="square" lIns="91440" tIns="45720" rIns="91440" bIns="45720">
            <a:spAutoFit/>
          </a:bodyPr>
          <a:lstStyle/>
          <a:p>
            <a:pPr lvl="0" algn="ctr">
              <a:spcBef>
                <a:spcPct val="50000"/>
              </a:spcBef>
              <a:defRPr/>
            </a:pPr>
            <a:r>
              <a:rPr lang="en-US" altLang="ko-KR" b="1" kern="0">
                <a:solidFill>
                  <a:schemeClr val="bg1"/>
                </a:solidFill>
                <a:latin typeface="Cambria" panose="02040503050406030204" pitchFamily="18" charset="0"/>
                <a:ea typeface="Cambria" panose="02040503050406030204" pitchFamily="18" charset="0"/>
              </a:rPr>
              <a:t>Tên gọi riêng</a:t>
            </a:r>
            <a:endParaRPr lang="ko-KR" altLang="en-US" b="1" kern="0" dirty="0">
              <a:solidFill>
                <a:schemeClr val="bg1"/>
              </a:solidFill>
              <a:latin typeface="Cambria" panose="02040503050406030204" pitchFamily="18" charset="0"/>
            </a:endParaRPr>
          </a:p>
        </p:txBody>
      </p:sp>
      <p:sp>
        <p:nvSpPr>
          <p:cNvPr id="63" name="矩形 62"/>
          <p:cNvSpPr/>
          <p:nvPr/>
        </p:nvSpPr>
        <p:spPr>
          <a:xfrm>
            <a:off x="597991" y="2813701"/>
            <a:ext cx="2784309" cy="923330"/>
          </a:xfrm>
          <a:prstGeom prst="rect">
            <a:avLst/>
          </a:prstGeom>
        </p:spPr>
        <p:txBody>
          <a:bodyPr wrap="square" lIns="91440" tIns="45720" rIns="91440" bIns="45720">
            <a:spAutoFit/>
          </a:bodyPr>
          <a:lstStyle/>
          <a:p>
            <a:pPr>
              <a:spcBef>
                <a:spcPts val="1117"/>
              </a:spcBef>
              <a:spcAft>
                <a:spcPts val="1117"/>
              </a:spcAft>
            </a:pPr>
            <a:r>
              <a:rPr lang="en-US" altLang="zh-CN">
                <a:solidFill>
                  <a:schemeClr val="tx1">
                    <a:lumMod val="65000"/>
                    <a:lumOff val="35000"/>
                  </a:schemeClr>
                </a:solidFill>
                <a:latin typeface="Cambria" panose="02040503050406030204" pitchFamily="18" charset="0"/>
                <a:ea typeface="Cambria" panose="02040503050406030204" pitchFamily="18" charset="0"/>
              </a:rPr>
              <a:t>Hay số hiệu nguyên tử xác định, từ đó có tính chất riêng biệt.</a:t>
            </a:r>
            <a:endParaRPr lang="en-US" altLang="zh-CN" dirty="0">
              <a:solidFill>
                <a:schemeClr val="tx1">
                  <a:lumMod val="65000"/>
                  <a:lumOff val="35000"/>
                </a:schemeClr>
              </a:solidFill>
              <a:latin typeface="Cambria" panose="02040503050406030204" pitchFamily="18" charset="0"/>
              <a:ea typeface="Cambria" panose="02040503050406030204" pitchFamily="18" charset="0"/>
            </a:endParaRPr>
          </a:p>
        </p:txBody>
      </p:sp>
      <p:sp>
        <p:nvSpPr>
          <p:cNvPr id="64" name="矩形 63"/>
          <p:cNvSpPr/>
          <p:nvPr/>
        </p:nvSpPr>
        <p:spPr>
          <a:xfrm>
            <a:off x="8790778" y="2735956"/>
            <a:ext cx="2849933" cy="1754326"/>
          </a:xfrm>
          <a:prstGeom prst="rect">
            <a:avLst/>
          </a:prstGeom>
        </p:spPr>
        <p:txBody>
          <a:bodyPr wrap="square" lIns="91440" tIns="45720" rIns="91440" bIns="45720">
            <a:spAutoFit/>
          </a:bodyPr>
          <a:lstStyle/>
          <a:p>
            <a:pPr>
              <a:spcBef>
                <a:spcPts val="1117"/>
              </a:spcBef>
              <a:spcAft>
                <a:spcPts val="1117"/>
              </a:spcAft>
            </a:pPr>
            <a:r>
              <a:rPr lang="en-US" altLang="zh-CN">
                <a:solidFill>
                  <a:schemeClr val="tx1">
                    <a:lumMod val="65000"/>
                    <a:lumOff val="35000"/>
                  </a:schemeClr>
                </a:solidFill>
                <a:latin typeface="Cambria" panose="02040503050406030204" pitchFamily="18" charset="0"/>
                <a:ea typeface="Cambria" panose="02040503050406030204" pitchFamily="18" charset="0"/>
              </a:rPr>
              <a:t>Việc đặt tên dựa vào nhiều cách khác nhau như liên quan đến tính chất và ứng dụng nguyên tố, theo tên nhà khoa học hoặc theo tên các địa danh,….</a:t>
            </a:r>
            <a:endParaRPr lang="en-US" altLang="zh-CN" dirty="0">
              <a:solidFill>
                <a:schemeClr val="tx1">
                  <a:lumMod val="65000"/>
                  <a:lumOff val="35000"/>
                </a:schemeClr>
              </a:solidFill>
              <a:latin typeface="Cambria" panose="02040503050406030204" pitchFamily="18" charset="0"/>
              <a:ea typeface="Cambria" panose="02040503050406030204" pitchFamily="18" charset="0"/>
            </a:endParaRPr>
          </a:p>
        </p:txBody>
      </p:sp>
      <p:grpSp>
        <p:nvGrpSpPr>
          <p:cNvPr id="66" name="组合 15"/>
          <p:cNvGrpSpPr/>
          <p:nvPr/>
        </p:nvGrpSpPr>
        <p:grpSpPr>
          <a:xfrm>
            <a:off x="2724772" y="436678"/>
            <a:ext cx="6317018" cy="646331"/>
            <a:chOff x="3632200" y="425718"/>
            <a:chExt cx="4927600" cy="646331"/>
          </a:xfrm>
        </p:grpSpPr>
        <p:sp>
          <p:nvSpPr>
            <p:cNvPr id="67"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chemeClr val="accent6">
                <a:lumMod val="60000"/>
                <a:lumOff val="40000"/>
              </a:schemeClr>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Cambria" panose="02040503050406030204" pitchFamily="18" charset="0"/>
              </a:endParaRPr>
            </a:p>
          </p:txBody>
        </p:sp>
        <p:sp>
          <p:nvSpPr>
            <p:cNvPr id="68" name="文本框 18"/>
            <p:cNvSpPr txBox="1"/>
            <p:nvPr/>
          </p:nvSpPr>
          <p:spPr>
            <a:xfrm>
              <a:off x="4641958" y="425718"/>
              <a:ext cx="2908089" cy="646331"/>
            </a:xfrm>
            <a:prstGeom prst="rect">
              <a:avLst/>
            </a:prstGeom>
            <a:noFill/>
          </p:spPr>
          <p:txBody>
            <a:bodyPr wrap="none" rtlCol="0">
              <a:spAutoFit/>
              <a:scene3d>
                <a:camera prst="orthographicFront"/>
                <a:lightRig rig="threePt" dir="t"/>
              </a:scene3d>
              <a:sp3d contourW="12700"/>
            </a:bodyPr>
            <a:lstStyle/>
            <a:p>
              <a:pPr algn="ctr"/>
              <a:r>
                <a:rPr lang="en-US" altLang="zh-CN" sz="36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 nguyên tố có</a:t>
              </a:r>
              <a:endParaRPr lang="zh-CN" altLang="en-US" sz="3600" b="1" dirty="0">
                <a:solidFill>
                  <a:schemeClr val="bg1"/>
                </a:solidFill>
                <a:effectLst>
                  <a:outerShdw blurRad="38100" dist="38100" dir="2700000" algn="tl">
                    <a:srgbClr val="000000">
                      <a:alpha val="43137"/>
                    </a:srgbClr>
                  </a:outerShdw>
                </a:effectLst>
                <a:latin typeface="Cambria" panose="02040503050406030204" pitchFamily="18" charset="0"/>
                <a:ea typeface="汉仪夏日体W" panose="00020600040101010101" pitchFamily="18" charset="-122"/>
              </a:endParaRPr>
            </a:p>
          </p:txBody>
        </p:sp>
      </p:grpSp>
      <p:sp>
        <p:nvSpPr>
          <p:cNvPr id="92" name="Rectangle 91"/>
          <p:cNvSpPr/>
          <p:nvPr/>
        </p:nvSpPr>
        <p:spPr>
          <a:xfrm>
            <a:off x="3780456" y="3006498"/>
            <a:ext cx="1412938" cy="78496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 name="同心圆 15"/>
          <p:cNvSpPr>
            <a:spLocks/>
          </p:cNvSpPr>
          <p:nvPr/>
        </p:nvSpPr>
        <p:spPr bwMode="auto">
          <a:xfrm>
            <a:off x="3871497" y="1522251"/>
            <a:ext cx="3789844" cy="3753457"/>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8 w 21600"/>
              <a:gd name="T11" fmla="*/ 10800 h 21600"/>
              <a:gd name="T12" fmla="*/ 10800 w 21600"/>
              <a:gd name="T13" fmla="*/ 21422 h 21600"/>
              <a:gd name="T14" fmla="*/ 21422 w 21600"/>
              <a:gd name="T15" fmla="*/ 10800 h 21600"/>
              <a:gd name="T16" fmla="*/ 10800 w 21600"/>
              <a:gd name="T17" fmla="*/ 178 h 21600"/>
              <a:gd name="T18" fmla="*/ 178 w 21600"/>
              <a:gd name="T19" fmla="*/ 10800 h 21600"/>
              <a:gd name="T20" fmla="*/ 3164 w 21600"/>
              <a:gd name="T21" fmla="*/ 3164 h 21600"/>
              <a:gd name="T22" fmla="*/ 18436 w 21600"/>
              <a:gd name="T23" fmla="*/ 1843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8" y="10800"/>
                </a:moveTo>
                <a:cubicBezTo>
                  <a:pt x="178" y="16666"/>
                  <a:pt x="4934" y="21422"/>
                  <a:pt x="10800" y="21422"/>
                </a:cubicBezTo>
                <a:cubicBezTo>
                  <a:pt x="16666" y="21422"/>
                  <a:pt x="21422" y="16666"/>
                  <a:pt x="21422" y="10800"/>
                </a:cubicBezTo>
                <a:cubicBezTo>
                  <a:pt x="21422" y="4934"/>
                  <a:pt x="16666" y="178"/>
                  <a:pt x="10800" y="178"/>
                </a:cubicBezTo>
                <a:cubicBezTo>
                  <a:pt x="4934" y="178"/>
                  <a:pt x="178" y="4934"/>
                  <a:pt x="178" y="10800"/>
                </a:cubicBezTo>
                <a:close/>
              </a:path>
            </a:pathLst>
          </a:custGeom>
          <a:solidFill>
            <a:srgbClr val="FF0066"/>
          </a:solidFill>
          <a:ln w="9525">
            <a:solidFill>
              <a:srgbClr val="FF0066"/>
            </a:solidFill>
            <a:round/>
            <a:headEnd/>
            <a:tailEnd/>
          </a:ln>
        </p:spPr>
        <p:txBody>
          <a:bodyPr anchor="ctr"/>
          <a:lstStyle/>
          <a:p>
            <a:endParaRPr lang="zh-CN" altLang="en-US" sz="2400">
              <a:latin typeface="Cambria" panose="02040503050406030204" pitchFamily="18" charset="0"/>
              <a:ea typeface="微软雅黑" pitchFamily="34" charset="-122"/>
            </a:endParaRPr>
          </a:p>
        </p:txBody>
      </p:sp>
      <p:grpSp>
        <p:nvGrpSpPr>
          <p:cNvPr id="58" name="组合 57"/>
          <p:cNvGrpSpPr/>
          <p:nvPr/>
        </p:nvGrpSpPr>
        <p:grpSpPr>
          <a:xfrm>
            <a:off x="3649938" y="1282416"/>
            <a:ext cx="4271833" cy="4233129"/>
            <a:chOff x="3443229" y="1587021"/>
            <a:chExt cx="2079294" cy="2080736"/>
          </a:xfrm>
          <a:solidFill>
            <a:srgbClr val="FF0066"/>
          </a:solidFill>
        </p:grpSpPr>
        <p:sp>
          <p:nvSpPr>
            <p:cNvPr id="59" name="同心圆 14"/>
            <p:cNvSpPr>
              <a:spLocks/>
            </p:cNvSpPr>
            <p:nvPr/>
          </p:nvSpPr>
          <p:spPr bwMode="auto">
            <a:xfrm>
              <a:off x="3443229" y="1587021"/>
              <a:ext cx="2079294" cy="2080736"/>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776 w 21600"/>
                <a:gd name="T11" fmla="*/ 10800 h 21600"/>
                <a:gd name="T12" fmla="*/ 10800 w 21600"/>
                <a:gd name="T13" fmla="*/ 20824 h 21600"/>
                <a:gd name="T14" fmla="*/ 20824 w 21600"/>
                <a:gd name="T15" fmla="*/ 10800 h 21600"/>
                <a:gd name="T16" fmla="*/ 10800 w 21600"/>
                <a:gd name="T17" fmla="*/ 776 h 21600"/>
                <a:gd name="T18" fmla="*/ 776 w 21600"/>
                <a:gd name="T19" fmla="*/ 10800 h 21600"/>
                <a:gd name="T20" fmla="*/ 3164 w 21600"/>
                <a:gd name="T21" fmla="*/ 3163 h 21600"/>
                <a:gd name="T22" fmla="*/ 18436 w 21600"/>
                <a:gd name="T23" fmla="*/ 1843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6" y="10800"/>
                  </a:moveTo>
                  <a:cubicBezTo>
                    <a:pt x="776" y="16336"/>
                    <a:pt x="5264" y="20824"/>
                    <a:pt x="10800" y="20824"/>
                  </a:cubicBezTo>
                  <a:cubicBezTo>
                    <a:pt x="16336" y="20824"/>
                    <a:pt x="20824" y="16336"/>
                    <a:pt x="20824" y="10800"/>
                  </a:cubicBezTo>
                  <a:cubicBezTo>
                    <a:pt x="20824" y="5264"/>
                    <a:pt x="16336" y="776"/>
                    <a:pt x="10800" y="776"/>
                  </a:cubicBezTo>
                  <a:cubicBezTo>
                    <a:pt x="5264" y="776"/>
                    <a:pt x="776" y="5264"/>
                    <a:pt x="776" y="108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2400">
                <a:latin typeface="Cambria" panose="02040503050406030204" pitchFamily="18" charset="0"/>
                <a:ea typeface="微软雅黑" pitchFamily="34" charset="-122"/>
              </a:endParaRPr>
            </a:p>
          </p:txBody>
        </p:sp>
        <p:sp>
          <p:nvSpPr>
            <p:cNvPr id="60" name="文本框 120"/>
            <p:cNvSpPr>
              <a:spLocks noChangeArrowheads="1"/>
            </p:cNvSpPr>
            <p:nvPr/>
          </p:nvSpPr>
          <p:spPr bwMode="auto">
            <a:xfrm>
              <a:off x="3709999" y="2440433"/>
              <a:ext cx="1526834" cy="226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400" b="1">
                  <a:solidFill>
                    <a:srgbClr val="FF0066"/>
                  </a:solidFill>
                  <a:latin typeface="Cambria" panose="02040503050406030204" pitchFamily="18" charset="0"/>
                  <a:ea typeface="Cambria" panose="02040503050406030204" pitchFamily="18" charset="0"/>
                  <a:cs typeface="Times New Roman" panose="02020603050405020304" pitchFamily="18" charset="0"/>
                  <a:sym typeface="Calibri" pitchFamily="34" charset="0"/>
                </a:rPr>
                <a:t>Kí hiệu hóa học</a:t>
              </a:r>
              <a:endParaRPr lang="zh-CN" altLang="en-US" sz="2400" b="1" dirty="0">
                <a:solidFill>
                  <a:srgbClr val="FF0066"/>
                </a:solidFill>
                <a:latin typeface="Cambria" panose="02040503050406030204" pitchFamily="18" charset="0"/>
                <a:ea typeface="微软雅黑" pitchFamily="34" charset="-122"/>
                <a:cs typeface="Times New Roman" panose="02020603050405020304" pitchFamily="18" charset="0"/>
                <a:sym typeface="Arial Unicode MS" pitchFamily="34" charset="-122"/>
              </a:endParaRPr>
            </a:p>
          </p:txBody>
        </p:sp>
      </p:grpSp>
      <p:sp>
        <p:nvSpPr>
          <p:cNvPr id="107" name="Rectangle 106"/>
          <p:cNvSpPr>
            <a:spLocks noChangeArrowheads="1"/>
          </p:cNvSpPr>
          <p:nvPr/>
        </p:nvSpPr>
        <p:spPr bwMode="auto">
          <a:xfrm>
            <a:off x="-275689" y="5523014"/>
            <a:ext cx="123479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9pPr>
          </a:lstStyle>
          <a:p>
            <a:pPr lvl="1" eaLnBrk="1" hangingPunct="1">
              <a:spcBef>
                <a:spcPct val="0"/>
              </a:spcBef>
              <a:buFont typeface="Wingdings" panose="05000000000000000000" pitchFamily="2" charset="2"/>
              <a:buChar char="ü"/>
            </a:pPr>
            <a:r>
              <a:rPr lang="en-US" altLang="en-US" sz="2400" b="1">
                <a:solidFill>
                  <a:srgbClr val="FF3300"/>
                </a:solidFill>
                <a:latin typeface="Cambria" panose="02040503050406030204" pitchFamily="18" charset="0"/>
                <a:ea typeface="Cambria" panose="02040503050406030204" pitchFamily="18" charset="0"/>
              </a:rPr>
              <a:t> Trong khoa học để trao đổi với nhau về nguyên tố hoá học, cần phải có cách biểu diễn ngắn gọn chúng mà ai cũng có thể hiểu được, người ta dùng kí hiệu hoá học.</a:t>
            </a:r>
          </a:p>
          <a:p>
            <a:pPr lvl="1" eaLnBrk="1" hangingPunct="1">
              <a:spcBef>
                <a:spcPct val="0"/>
              </a:spcBef>
              <a:buFont typeface="Wingdings" panose="05000000000000000000" pitchFamily="2" charset="2"/>
              <a:buChar char="ü"/>
            </a:pPr>
            <a:r>
              <a:rPr lang="en-US" altLang="en-US" sz="2400" b="1">
                <a:solidFill>
                  <a:srgbClr val="FF3300"/>
                </a:solidFill>
                <a:latin typeface="Cambria" panose="02040503050406030204" pitchFamily="18" charset="0"/>
                <a:ea typeface="Cambria" panose="02040503050406030204" pitchFamily="18" charset="0"/>
              </a:rPr>
              <a:t> Ký hiệu hóa học được thống nhất trên toàn thế giới. Vậy ký hiệu hóa học là gì?</a:t>
            </a:r>
          </a:p>
        </p:txBody>
      </p:sp>
    </p:spTree>
    <p:extLst>
      <p:ext uri="{BB962C8B-B14F-4D97-AF65-F5344CB8AC3E}">
        <p14:creationId xmlns:p14="http://schemas.microsoft.com/office/powerpoint/2010/main" val="24075022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p:cTn id="12" dur="1000" fill="hold"/>
                                        <p:tgtEl>
                                          <p:spTgt spid="66"/>
                                        </p:tgtEl>
                                        <p:attrNameLst>
                                          <p:attrName>ppt_w</p:attrName>
                                        </p:attrNameLst>
                                      </p:cBhvr>
                                      <p:tavLst>
                                        <p:tav tm="0">
                                          <p:val>
                                            <p:strVal val="#ppt_w+.3"/>
                                          </p:val>
                                        </p:tav>
                                        <p:tav tm="100000">
                                          <p:val>
                                            <p:strVal val="#ppt_w"/>
                                          </p:val>
                                        </p:tav>
                                      </p:tavLst>
                                    </p:anim>
                                    <p:anim calcmode="lin" valueType="num">
                                      <p:cBhvr>
                                        <p:cTn id="13" dur="1000" fill="hold"/>
                                        <p:tgtEl>
                                          <p:spTgt spid="66"/>
                                        </p:tgtEl>
                                        <p:attrNameLst>
                                          <p:attrName>ppt_h</p:attrName>
                                        </p:attrNameLst>
                                      </p:cBhvr>
                                      <p:tavLst>
                                        <p:tav tm="0">
                                          <p:val>
                                            <p:strVal val="#ppt_h"/>
                                          </p:val>
                                        </p:tav>
                                        <p:tav tm="100000">
                                          <p:val>
                                            <p:strVal val="#ppt_h"/>
                                          </p:val>
                                        </p:tav>
                                      </p:tavLst>
                                    </p:anim>
                                    <p:animEffect transition="in" filter="fade">
                                      <p:cBhvr>
                                        <p:cTn id="14" dur="1000"/>
                                        <p:tgtEl>
                                          <p:spTgt spid="66"/>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additive="base">
                                        <p:cTn id="18" dur="500" fill="hold"/>
                                        <p:tgtEl>
                                          <p:spTgt spid="61"/>
                                        </p:tgtEl>
                                        <p:attrNameLst>
                                          <p:attrName>ppt_x</p:attrName>
                                        </p:attrNameLst>
                                      </p:cBhvr>
                                      <p:tavLst>
                                        <p:tav tm="0">
                                          <p:val>
                                            <p:strVal val="#ppt_x"/>
                                          </p:val>
                                        </p:tav>
                                        <p:tav tm="100000">
                                          <p:val>
                                            <p:strVal val="#ppt_x"/>
                                          </p:val>
                                        </p:tav>
                                      </p:tavLst>
                                    </p:anim>
                                    <p:anim calcmode="lin" valueType="num">
                                      <p:cBhvr additive="base">
                                        <p:cTn id="19"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left)">
                                      <p:cBhvr>
                                        <p:cTn id="24" dur="500"/>
                                        <p:tgtEl>
                                          <p:spTgt spid="6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fill="hold"/>
                                        <p:tgtEl>
                                          <p:spTgt spid="62"/>
                                        </p:tgtEl>
                                        <p:attrNameLst>
                                          <p:attrName>ppt_x</p:attrName>
                                        </p:attrNameLst>
                                      </p:cBhvr>
                                      <p:tavLst>
                                        <p:tav tm="0">
                                          <p:val>
                                            <p:strVal val="#ppt_x"/>
                                          </p:val>
                                        </p:tav>
                                        <p:tav tm="100000">
                                          <p:val>
                                            <p:strVal val="#ppt_x"/>
                                          </p:val>
                                        </p:tav>
                                      </p:tavLst>
                                    </p:anim>
                                    <p:anim calcmode="lin" valueType="num">
                                      <p:cBhvr additive="base">
                                        <p:cTn id="3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ipe(left)">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8"/>
                                        </p:tgtEl>
                                        <p:attrNameLst>
                                          <p:attrName>style.visibility</p:attrName>
                                        </p:attrNameLst>
                                      </p:cBhvr>
                                      <p:to>
                                        <p:strVal val="visible"/>
                                      </p:to>
                                    </p:set>
                                    <p:anim calcmode="lin" valueType="num">
                                      <p:cBhvr>
                                        <p:cTn id="44" dur="500" fill="hold"/>
                                        <p:tgtEl>
                                          <p:spTgt spid="58"/>
                                        </p:tgtEl>
                                        <p:attrNameLst>
                                          <p:attrName>ppt_w</p:attrName>
                                        </p:attrNameLst>
                                      </p:cBhvr>
                                      <p:tavLst>
                                        <p:tav tm="0">
                                          <p:val>
                                            <p:fltVal val="0"/>
                                          </p:val>
                                        </p:tav>
                                        <p:tav tm="100000">
                                          <p:val>
                                            <p:strVal val="#ppt_w"/>
                                          </p:val>
                                        </p:tav>
                                      </p:tavLst>
                                    </p:anim>
                                    <p:anim calcmode="lin" valueType="num">
                                      <p:cBhvr>
                                        <p:cTn id="45" dur="500" fill="hold"/>
                                        <p:tgtEl>
                                          <p:spTgt spid="58"/>
                                        </p:tgtEl>
                                        <p:attrNameLst>
                                          <p:attrName>ppt_h</p:attrName>
                                        </p:attrNameLst>
                                      </p:cBhvr>
                                      <p:tavLst>
                                        <p:tav tm="0">
                                          <p:val>
                                            <p:fltVal val="0"/>
                                          </p:val>
                                        </p:tav>
                                        <p:tav tm="100000">
                                          <p:val>
                                            <p:strVal val="#ppt_h"/>
                                          </p:val>
                                        </p:tav>
                                      </p:tavLst>
                                    </p:anim>
                                    <p:animEffect transition="in" filter="fade">
                                      <p:cBhvr>
                                        <p:cTn id="46" dur="500"/>
                                        <p:tgtEl>
                                          <p:spTgt spid="5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p:bldP spid="64" grpId="0"/>
      <p:bldP spid="3" grpId="0" animBg="1"/>
      <p:bldP spid="10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79771"/>
          </a:xfrm>
          <a:prstGeom prst="rect">
            <a:avLst/>
          </a:prstGeom>
        </p:spPr>
      </p:pic>
      <p:sp>
        <p:nvSpPr>
          <p:cNvPr id="3" name="文本框 2"/>
          <p:cNvSpPr txBox="1"/>
          <p:nvPr/>
        </p:nvSpPr>
        <p:spPr>
          <a:xfrm>
            <a:off x="3528825" y="3373864"/>
            <a:ext cx="5134355" cy="830997"/>
          </a:xfrm>
          <a:prstGeom prst="rect">
            <a:avLst/>
          </a:prstGeom>
          <a:noFill/>
        </p:spPr>
        <p:txBody>
          <a:bodyPr wrap="none" rtlCol="0">
            <a:spAutoFit/>
            <a:scene3d>
              <a:camera prst="orthographicFront"/>
              <a:lightRig rig="threePt" dir="t"/>
            </a:scene3d>
            <a:sp3d contourW="12700"/>
          </a:bodyPr>
          <a:lstStyle/>
          <a:p>
            <a:pPr algn="ctr"/>
            <a:r>
              <a:rPr lang="en-US" altLang="zh-CN" sz="48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KÍ HIỆU HÓA HỌC</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汉仪夏日体W" panose="00020600040101010101" pitchFamily="18" charset="-122"/>
            </a:endParaRPr>
          </a:p>
        </p:txBody>
      </p:sp>
      <p:sp>
        <p:nvSpPr>
          <p:cNvPr id="4" name="文本框 3"/>
          <p:cNvSpPr txBox="1"/>
          <p:nvPr/>
        </p:nvSpPr>
        <p:spPr>
          <a:xfrm>
            <a:off x="5776042" y="2218164"/>
            <a:ext cx="639920" cy="1015663"/>
          </a:xfrm>
          <a:prstGeom prst="rect">
            <a:avLst/>
          </a:prstGeom>
          <a:noFill/>
        </p:spPr>
        <p:txBody>
          <a:bodyPr wrap="none" rtlCol="0">
            <a:spAutoFit/>
            <a:scene3d>
              <a:camera prst="orthographicFront"/>
              <a:lightRig rig="threePt" dir="t"/>
            </a:scene3d>
            <a:sp3d contourW="12700"/>
          </a:bodyPr>
          <a:lstStyle/>
          <a:p>
            <a:pPr algn="ctr"/>
            <a:r>
              <a:rPr lang="en-US" altLang="zh-CN" sz="6000" b="1">
                <a:solidFill>
                  <a:srgbClr val="F7EA5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endParaRPr lang="zh-CN" altLang="en-US" sz="6000" b="1" dirty="0">
              <a:solidFill>
                <a:srgbClr val="F7EA5D"/>
              </a:solidFill>
              <a:effectLst>
                <a:outerShdw blurRad="38100" dist="38100" dir="2700000" algn="tl">
                  <a:srgbClr val="000000">
                    <a:alpha val="43137"/>
                  </a:srgbClr>
                </a:outerShdw>
              </a:effectLst>
              <a:latin typeface="Cambria" panose="02040503050406030204" pitchFamily="18" charset="0"/>
              <a:ea typeface="汉仪夏日体W" panose="00020600040101010101" pitchFamily="18" charset="-122"/>
            </a:endParaRPr>
          </a:p>
        </p:txBody>
      </p:sp>
    </p:spTree>
    <p:extLst>
      <p:ext uri="{BB962C8B-B14F-4D97-AF65-F5344CB8AC3E}">
        <p14:creationId xmlns:p14="http://schemas.microsoft.com/office/powerpoint/2010/main" val="20079167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88;p8"/>
          <p:cNvSpPr/>
          <p:nvPr/>
        </p:nvSpPr>
        <p:spPr>
          <a:xfrm>
            <a:off x="-33433" y="-29999"/>
            <a:ext cx="1782751" cy="1649563"/>
          </a:xfrm>
          <a:custGeom>
            <a:avLst/>
            <a:gdLst/>
            <a:ahLst/>
            <a:cxnLst/>
            <a:rect l="l" t="t" r="r" b="b"/>
            <a:pathLst>
              <a:path w="36662" h="33923" extrusionOk="0">
                <a:moveTo>
                  <a:pt x="0" y="0"/>
                </a:moveTo>
                <a:lnTo>
                  <a:pt x="0" y="26481"/>
                </a:lnTo>
                <a:lnTo>
                  <a:pt x="15058" y="33923"/>
                </a:lnTo>
                <a:lnTo>
                  <a:pt x="3666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16" name="Google Shape;189;p8"/>
          <p:cNvSpPr/>
          <p:nvPr/>
        </p:nvSpPr>
        <p:spPr>
          <a:xfrm>
            <a:off x="9525279" y="6041785"/>
            <a:ext cx="2531501" cy="711909"/>
          </a:xfrm>
          <a:custGeom>
            <a:avLst/>
            <a:gdLst/>
            <a:ahLst/>
            <a:cxnLst/>
            <a:rect l="l" t="t" r="r" b="b"/>
            <a:pathLst>
              <a:path w="31735" h="11018" extrusionOk="0">
                <a:moveTo>
                  <a:pt x="26485" y="1"/>
                </a:moveTo>
                <a:lnTo>
                  <a:pt x="1" y="11018"/>
                </a:lnTo>
                <a:lnTo>
                  <a:pt x="31734" y="11018"/>
                </a:lnTo>
                <a:lnTo>
                  <a:pt x="26485"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grpSp>
        <p:nvGrpSpPr>
          <p:cNvPr id="36" name="Group 35"/>
          <p:cNvGrpSpPr/>
          <p:nvPr/>
        </p:nvGrpSpPr>
        <p:grpSpPr>
          <a:xfrm>
            <a:off x="1315348" y="479598"/>
            <a:ext cx="9475681" cy="3808747"/>
            <a:chOff x="1300834" y="1626227"/>
            <a:chExt cx="9475681" cy="3808747"/>
          </a:xfrm>
        </p:grpSpPr>
        <p:grpSp>
          <p:nvGrpSpPr>
            <p:cNvPr id="3" name="Google Shape;176;p8"/>
            <p:cNvGrpSpPr/>
            <p:nvPr/>
          </p:nvGrpSpPr>
          <p:grpSpPr>
            <a:xfrm>
              <a:off x="1300834" y="2099461"/>
              <a:ext cx="9361015" cy="3268739"/>
              <a:chOff x="1021550" y="1583496"/>
              <a:chExt cx="7020761" cy="2451554"/>
            </a:xfrm>
          </p:grpSpPr>
          <p:sp>
            <p:nvSpPr>
              <p:cNvPr id="4" name="Google Shape;177;p8"/>
              <p:cNvSpPr/>
              <p:nvPr/>
            </p:nvSpPr>
            <p:spPr>
              <a:xfrm rot="-5400000">
                <a:off x="6492231" y="2484970"/>
                <a:ext cx="1328229" cy="1771931"/>
              </a:xfrm>
              <a:custGeom>
                <a:avLst/>
                <a:gdLst/>
                <a:ahLst/>
                <a:cxnLst/>
                <a:rect l="l" t="t" r="r" b="b"/>
                <a:pathLst>
                  <a:path w="7202" h="9608" extrusionOk="0">
                    <a:moveTo>
                      <a:pt x="1" y="1"/>
                    </a:moveTo>
                    <a:lnTo>
                      <a:pt x="1" y="9607"/>
                    </a:lnTo>
                    <a:lnTo>
                      <a:pt x="3602" y="7391"/>
                    </a:lnTo>
                    <a:lnTo>
                      <a:pt x="7201" y="9607"/>
                    </a:lnTo>
                    <a:lnTo>
                      <a:pt x="72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5" name="Google Shape;178;p8"/>
              <p:cNvSpPr/>
              <p:nvPr/>
            </p:nvSpPr>
            <p:spPr>
              <a:xfrm rot="-5400000">
                <a:off x="1243494" y="2484878"/>
                <a:ext cx="1328229" cy="1772116"/>
              </a:xfrm>
              <a:custGeom>
                <a:avLst/>
                <a:gdLst/>
                <a:ahLst/>
                <a:cxnLst/>
                <a:rect l="l" t="t" r="r" b="b"/>
                <a:pathLst>
                  <a:path w="7202" h="9609" extrusionOk="0">
                    <a:moveTo>
                      <a:pt x="1" y="1"/>
                    </a:moveTo>
                    <a:lnTo>
                      <a:pt x="1" y="9609"/>
                    </a:lnTo>
                    <a:lnTo>
                      <a:pt x="7201" y="9609"/>
                    </a:lnTo>
                    <a:lnTo>
                      <a:pt x="7201" y="1"/>
                    </a:lnTo>
                    <a:lnTo>
                      <a:pt x="3602" y="2217"/>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6" name="Google Shape;179;p8"/>
              <p:cNvSpPr/>
              <p:nvPr/>
            </p:nvSpPr>
            <p:spPr>
              <a:xfrm rot="-5400000">
                <a:off x="3542415" y="-101935"/>
                <a:ext cx="1979051" cy="5349912"/>
              </a:xfrm>
              <a:custGeom>
                <a:avLst/>
                <a:gdLst/>
                <a:ahLst/>
                <a:cxnLst/>
                <a:rect l="l" t="t" r="r" b="b"/>
                <a:pathLst>
                  <a:path w="7201" h="29009" extrusionOk="0">
                    <a:moveTo>
                      <a:pt x="0" y="0"/>
                    </a:moveTo>
                    <a:lnTo>
                      <a:pt x="0" y="29009"/>
                    </a:lnTo>
                    <a:lnTo>
                      <a:pt x="7200" y="29009"/>
                    </a:lnTo>
                    <a:lnTo>
                      <a:pt x="72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grpSp>
        <p:sp>
          <p:nvSpPr>
            <p:cNvPr id="7" name="Google Shape;180;p8"/>
            <p:cNvSpPr/>
            <p:nvPr/>
          </p:nvSpPr>
          <p:spPr>
            <a:xfrm rot="5437877">
              <a:off x="5577830" y="1762576"/>
              <a:ext cx="1036355" cy="771437"/>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8" name="Google Shape;181;p8"/>
            <p:cNvSpPr/>
            <p:nvPr/>
          </p:nvSpPr>
          <p:spPr>
            <a:xfrm rot="-5400000">
              <a:off x="8709742" y="3206461"/>
              <a:ext cx="1770972" cy="2362575"/>
            </a:xfrm>
            <a:custGeom>
              <a:avLst/>
              <a:gdLst/>
              <a:ahLst/>
              <a:cxnLst/>
              <a:rect l="l" t="t" r="r" b="b"/>
              <a:pathLst>
                <a:path w="7202" h="9608" extrusionOk="0">
                  <a:moveTo>
                    <a:pt x="1" y="1"/>
                  </a:moveTo>
                  <a:lnTo>
                    <a:pt x="1" y="9607"/>
                  </a:lnTo>
                  <a:lnTo>
                    <a:pt x="3602" y="7391"/>
                  </a:lnTo>
                  <a:lnTo>
                    <a:pt x="7201" y="9607"/>
                  </a:lnTo>
                  <a:lnTo>
                    <a:pt x="720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9" name="Google Shape;182;p8"/>
            <p:cNvSpPr/>
            <p:nvPr/>
          </p:nvSpPr>
          <p:spPr>
            <a:xfrm rot="-5400000">
              <a:off x="8723152" y="4333782"/>
              <a:ext cx="630241" cy="1248663"/>
            </a:xfrm>
            <a:custGeom>
              <a:avLst/>
              <a:gdLst/>
              <a:ahLst/>
              <a:cxnLst/>
              <a:rect l="l" t="t" r="r" b="b"/>
              <a:pathLst>
                <a:path w="2563" h="5078" extrusionOk="0">
                  <a:moveTo>
                    <a:pt x="1" y="1"/>
                  </a:moveTo>
                  <a:lnTo>
                    <a:pt x="2562" y="5078"/>
                  </a:lnTo>
                  <a:lnTo>
                    <a:pt x="2562"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10" name="Google Shape;183;p8"/>
            <p:cNvSpPr/>
            <p:nvPr/>
          </p:nvSpPr>
          <p:spPr>
            <a:xfrm rot="-5400000">
              <a:off x="8198031" y="3718172"/>
              <a:ext cx="1770972" cy="1339153"/>
            </a:xfrm>
            <a:custGeom>
              <a:avLst/>
              <a:gdLst/>
              <a:ahLst/>
              <a:cxnLst/>
              <a:rect l="l" t="t" r="r" b="b"/>
              <a:pathLst>
                <a:path w="7202" h="5446" extrusionOk="0">
                  <a:moveTo>
                    <a:pt x="1" y="1"/>
                  </a:moveTo>
                  <a:lnTo>
                    <a:pt x="1" y="703"/>
                  </a:lnTo>
                  <a:lnTo>
                    <a:pt x="2393" y="5446"/>
                  </a:lnTo>
                  <a:lnTo>
                    <a:pt x="7201" y="5446"/>
                  </a:lnTo>
                  <a:lnTo>
                    <a:pt x="7201" y="5078"/>
                  </a:lnTo>
                  <a:lnTo>
                    <a:pt x="2562" y="5078"/>
                  </a:lnTo>
                  <a:lnTo>
                    <a:pt x="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11" name="Google Shape;184;p8"/>
            <p:cNvSpPr/>
            <p:nvPr/>
          </p:nvSpPr>
          <p:spPr>
            <a:xfrm rot="-5400000">
              <a:off x="1711421" y="3244114"/>
              <a:ext cx="1770972" cy="2362821"/>
            </a:xfrm>
            <a:custGeom>
              <a:avLst/>
              <a:gdLst/>
              <a:ahLst/>
              <a:cxnLst/>
              <a:rect l="l" t="t" r="r" b="b"/>
              <a:pathLst>
                <a:path w="7202" h="9609" extrusionOk="0">
                  <a:moveTo>
                    <a:pt x="1" y="1"/>
                  </a:moveTo>
                  <a:lnTo>
                    <a:pt x="1" y="9609"/>
                  </a:lnTo>
                  <a:lnTo>
                    <a:pt x="7201" y="9609"/>
                  </a:lnTo>
                  <a:lnTo>
                    <a:pt x="7201" y="1"/>
                  </a:lnTo>
                  <a:lnTo>
                    <a:pt x="3602" y="2217"/>
                  </a:lnTo>
                  <a:lnTo>
                    <a:pt x="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12" name="Google Shape;185;p8"/>
            <p:cNvSpPr/>
            <p:nvPr/>
          </p:nvSpPr>
          <p:spPr>
            <a:xfrm rot="-5400000">
              <a:off x="4776654" y="-242747"/>
              <a:ext cx="2638735" cy="7133216"/>
            </a:xfrm>
            <a:custGeom>
              <a:avLst/>
              <a:gdLst/>
              <a:ahLst/>
              <a:cxnLst/>
              <a:rect l="l" t="t" r="r" b="b"/>
              <a:pathLst>
                <a:path w="7201" h="29009" extrusionOk="0">
                  <a:moveTo>
                    <a:pt x="0" y="0"/>
                  </a:moveTo>
                  <a:lnTo>
                    <a:pt x="0" y="29009"/>
                  </a:lnTo>
                  <a:lnTo>
                    <a:pt x="7200" y="29009"/>
                  </a:lnTo>
                  <a:lnTo>
                    <a:pt x="72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13" name="Google Shape;186;p8"/>
            <p:cNvSpPr/>
            <p:nvPr/>
          </p:nvSpPr>
          <p:spPr>
            <a:xfrm rot="-5400000">
              <a:off x="2838742" y="4333658"/>
              <a:ext cx="630241" cy="1248909"/>
            </a:xfrm>
            <a:custGeom>
              <a:avLst/>
              <a:gdLst/>
              <a:ahLst/>
              <a:cxnLst/>
              <a:rect l="l" t="t" r="r" b="b"/>
              <a:pathLst>
                <a:path w="2563" h="5079" extrusionOk="0">
                  <a:moveTo>
                    <a:pt x="2562" y="0"/>
                  </a:moveTo>
                  <a:lnTo>
                    <a:pt x="1" y="5079"/>
                  </a:lnTo>
                  <a:lnTo>
                    <a:pt x="2562" y="5079"/>
                  </a:lnTo>
                  <a:lnTo>
                    <a:pt x="256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14" name="Google Shape;187;p8"/>
            <p:cNvSpPr/>
            <p:nvPr/>
          </p:nvSpPr>
          <p:spPr>
            <a:xfrm rot="-5400000">
              <a:off x="2223255" y="3718172"/>
              <a:ext cx="1770972" cy="1339153"/>
            </a:xfrm>
            <a:custGeom>
              <a:avLst/>
              <a:gdLst/>
              <a:ahLst/>
              <a:cxnLst/>
              <a:rect l="l" t="t" r="r" b="b"/>
              <a:pathLst>
                <a:path w="7202" h="5446" extrusionOk="0">
                  <a:moveTo>
                    <a:pt x="2393" y="1"/>
                  </a:moveTo>
                  <a:lnTo>
                    <a:pt x="1" y="4742"/>
                  </a:lnTo>
                  <a:lnTo>
                    <a:pt x="1" y="5446"/>
                  </a:lnTo>
                  <a:lnTo>
                    <a:pt x="2562" y="367"/>
                  </a:lnTo>
                  <a:lnTo>
                    <a:pt x="7201" y="367"/>
                  </a:lnTo>
                  <a:lnTo>
                    <a:pt x="720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17" name="Google Shape;190;p8"/>
            <p:cNvSpPr/>
            <p:nvPr/>
          </p:nvSpPr>
          <p:spPr>
            <a:xfrm rot="5437877">
              <a:off x="5828080" y="1719374"/>
              <a:ext cx="711915" cy="525621"/>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18" name="Google Shape;191;p8"/>
            <p:cNvSpPr/>
            <p:nvPr/>
          </p:nvSpPr>
          <p:spPr>
            <a:xfrm>
              <a:off x="5589898" y="5311011"/>
              <a:ext cx="782863" cy="123963"/>
            </a:xfrm>
            <a:custGeom>
              <a:avLst/>
              <a:gdLst/>
              <a:ahLst/>
              <a:cxnLst/>
              <a:rect l="l" t="t" r="r" b="b"/>
              <a:pathLst>
                <a:path w="9814" h="1554" extrusionOk="0">
                  <a:moveTo>
                    <a:pt x="7641" y="1"/>
                  </a:moveTo>
                  <a:cubicBezTo>
                    <a:pt x="7605" y="1"/>
                    <a:pt x="7569" y="4"/>
                    <a:pt x="7531" y="12"/>
                  </a:cubicBezTo>
                  <a:cubicBezTo>
                    <a:pt x="7199" y="76"/>
                    <a:pt x="6934" y="241"/>
                    <a:pt x="6658" y="431"/>
                  </a:cubicBezTo>
                  <a:cubicBezTo>
                    <a:pt x="6529" y="520"/>
                    <a:pt x="6401" y="609"/>
                    <a:pt x="6268" y="693"/>
                  </a:cubicBezTo>
                  <a:cubicBezTo>
                    <a:pt x="6145" y="771"/>
                    <a:pt x="6038" y="804"/>
                    <a:pt x="5945" y="804"/>
                  </a:cubicBezTo>
                  <a:cubicBezTo>
                    <a:pt x="5648" y="804"/>
                    <a:pt x="5480" y="475"/>
                    <a:pt x="5357" y="184"/>
                  </a:cubicBezTo>
                  <a:cubicBezTo>
                    <a:pt x="5335" y="135"/>
                    <a:pt x="5276" y="108"/>
                    <a:pt x="5221" y="108"/>
                  </a:cubicBezTo>
                  <a:cubicBezTo>
                    <a:pt x="5194" y="108"/>
                    <a:pt x="5167" y="114"/>
                    <a:pt x="5146" y="128"/>
                  </a:cubicBezTo>
                  <a:cubicBezTo>
                    <a:pt x="4637" y="475"/>
                    <a:pt x="3996" y="1024"/>
                    <a:pt x="3417" y="1024"/>
                  </a:cubicBezTo>
                  <a:cubicBezTo>
                    <a:pt x="3120" y="1024"/>
                    <a:pt x="2839" y="880"/>
                    <a:pt x="2600" y="491"/>
                  </a:cubicBezTo>
                  <a:cubicBezTo>
                    <a:pt x="2571" y="443"/>
                    <a:pt x="2518" y="414"/>
                    <a:pt x="2464" y="414"/>
                  </a:cubicBezTo>
                  <a:cubicBezTo>
                    <a:pt x="2438" y="414"/>
                    <a:pt x="2413" y="420"/>
                    <a:pt x="2389" y="435"/>
                  </a:cubicBezTo>
                  <a:cubicBezTo>
                    <a:pt x="2019" y="671"/>
                    <a:pt x="1337" y="1244"/>
                    <a:pt x="779" y="1244"/>
                  </a:cubicBezTo>
                  <a:cubicBezTo>
                    <a:pt x="615" y="1244"/>
                    <a:pt x="461" y="1194"/>
                    <a:pt x="329" y="1072"/>
                  </a:cubicBezTo>
                  <a:cubicBezTo>
                    <a:pt x="297" y="1042"/>
                    <a:pt x="261" y="1029"/>
                    <a:pt x="227" y="1029"/>
                  </a:cubicBezTo>
                  <a:cubicBezTo>
                    <a:pt x="106" y="1029"/>
                    <a:pt x="0" y="1183"/>
                    <a:pt x="113" y="1288"/>
                  </a:cubicBezTo>
                  <a:cubicBezTo>
                    <a:pt x="317" y="1478"/>
                    <a:pt x="540" y="1553"/>
                    <a:pt x="770" y="1553"/>
                  </a:cubicBezTo>
                  <a:cubicBezTo>
                    <a:pt x="1339" y="1553"/>
                    <a:pt x="1949" y="1093"/>
                    <a:pt x="2424" y="778"/>
                  </a:cubicBezTo>
                  <a:cubicBezTo>
                    <a:pt x="2710" y="1176"/>
                    <a:pt x="3033" y="1326"/>
                    <a:pt x="3373" y="1326"/>
                  </a:cubicBezTo>
                  <a:cubicBezTo>
                    <a:pt x="3957" y="1326"/>
                    <a:pt x="4589" y="882"/>
                    <a:pt x="5161" y="489"/>
                  </a:cubicBezTo>
                  <a:cubicBezTo>
                    <a:pt x="5375" y="920"/>
                    <a:pt x="5612" y="1075"/>
                    <a:pt x="5873" y="1075"/>
                  </a:cubicBezTo>
                  <a:cubicBezTo>
                    <a:pt x="6264" y="1075"/>
                    <a:pt x="6710" y="728"/>
                    <a:pt x="7221" y="435"/>
                  </a:cubicBezTo>
                  <a:cubicBezTo>
                    <a:pt x="7331" y="372"/>
                    <a:pt x="7436" y="346"/>
                    <a:pt x="7537" y="346"/>
                  </a:cubicBezTo>
                  <a:cubicBezTo>
                    <a:pt x="7969" y="346"/>
                    <a:pt x="8339" y="820"/>
                    <a:pt x="8775" y="934"/>
                  </a:cubicBezTo>
                  <a:cubicBezTo>
                    <a:pt x="8826" y="948"/>
                    <a:pt x="8875" y="954"/>
                    <a:pt x="8922" y="954"/>
                  </a:cubicBezTo>
                  <a:cubicBezTo>
                    <a:pt x="9309" y="954"/>
                    <a:pt x="9577" y="533"/>
                    <a:pt x="9746" y="236"/>
                  </a:cubicBezTo>
                  <a:cubicBezTo>
                    <a:pt x="9814" y="117"/>
                    <a:pt x="9708" y="7"/>
                    <a:pt x="9604" y="7"/>
                  </a:cubicBezTo>
                  <a:cubicBezTo>
                    <a:pt x="9558" y="7"/>
                    <a:pt x="9512" y="29"/>
                    <a:pt x="9482" y="82"/>
                  </a:cubicBezTo>
                  <a:cubicBezTo>
                    <a:pt x="9256" y="478"/>
                    <a:pt x="9059" y="613"/>
                    <a:pt x="8873" y="613"/>
                  </a:cubicBezTo>
                  <a:cubicBezTo>
                    <a:pt x="8476" y="613"/>
                    <a:pt x="8125" y="1"/>
                    <a:pt x="764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19" name="Google Shape;192;p8"/>
            <p:cNvSpPr/>
            <p:nvPr/>
          </p:nvSpPr>
          <p:spPr>
            <a:xfrm>
              <a:off x="5712699" y="5119075"/>
              <a:ext cx="889675" cy="127472"/>
            </a:xfrm>
            <a:custGeom>
              <a:avLst/>
              <a:gdLst/>
              <a:ahLst/>
              <a:cxnLst/>
              <a:rect l="l" t="t" r="r" b="b"/>
              <a:pathLst>
                <a:path w="11153" h="1598" extrusionOk="0">
                  <a:moveTo>
                    <a:pt x="8306" y="0"/>
                  </a:moveTo>
                  <a:cubicBezTo>
                    <a:pt x="8229" y="0"/>
                    <a:pt x="8158" y="12"/>
                    <a:pt x="8099" y="41"/>
                  </a:cubicBezTo>
                  <a:cubicBezTo>
                    <a:pt x="7710" y="228"/>
                    <a:pt x="7392" y="613"/>
                    <a:pt x="6985" y="613"/>
                  </a:cubicBezTo>
                  <a:cubicBezTo>
                    <a:pt x="6843" y="613"/>
                    <a:pt x="6690" y="566"/>
                    <a:pt x="6519" y="448"/>
                  </a:cubicBezTo>
                  <a:cubicBezTo>
                    <a:pt x="6479" y="420"/>
                    <a:pt x="6422" y="409"/>
                    <a:pt x="6357" y="409"/>
                  </a:cubicBezTo>
                  <a:cubicBezTo>
                    <a:pt x="6120" y="409"/>
                    <a:pt x="5763" y="552"/>
                    <a:pt x="5623" y="587"/>
                  </a:cubicBezTo>
                  <a:cubicBezTo>
                    <a:pt x="5218" y="683"/>
                    <a:pt x="4812" y="712"/>
                    <a:pt x="4408" y="793"/>
                  </a:cubicBezTo>
                  <a:cubicBezTo>
                    <a:pt x="4259" y="822"/>
                    <a:pt x="4065" y="905"/>
                    <a:pt x="3901" y="905"/>
                  </a:cubicBezTo>
                  <a:cubicBezTo>
                    <a:pt x="3790" y="905"/>
                    <a:pt x="3693" y="867"/>
                    <a:pt x="3634" y="749"/>
                  </a:cubicBezTo>
                  <a:cubicBezTo>
                    <a:pt x="3583" y="648"/>
                    <a:pt x="3543" y="612"/>
                    <a:pt x="3456" y="550"/>
                  </a:cubicBezTo>
                  <a:cubicBezTo>
                    <a:pt x="3425" y="529"/>
                    <a:pt x="3384" y="520"/>
                    <a:pt x="3336" y="520"/>
                  </a:cubicBezTo>
                  <a:cubicBezTo>
                    <a:pt x="3063" y="520"/>
                    <a:pt x="2554" y="808"/>
                    <a:pt x="2388" y="873"/>
                  </a:cubicBezTo>
                  <a:cubicBezTo>
                    <a:pt x="2045" y="1006"/>
                    <a:pt x="1439" y="1275"/>
                    <a:pt x="950" y="1275"/>
                  </a:cubicBezTo>
                  <a:cubicBezTo>
                    <a:pt x="702" y="1275"/>
                    <a:pt x="483" y="1205"/>
                    <a:pt x="345" y="1013"/>
                  </a:cubicBezTo>
                  <a:cubicBezTo>
                    <a:pt x="311" y="966"/>
                    <a:pt x="264" y="947"/>
                    <a:pt x="217" y="947"/>
                  </a:cubicBezTo>
                  <a:cubicBezTo>
                    <a:pt x="107" y="947"/>
                    <a:pt x="0" y="1055"/>
                    <a:pt x="81" y="1168"/>
                  </a:cubicBezTo>
                  <a:cubicBezTo>
                    <a:pt x="308" y="1485"/>
                    <a:pt x="621" y="1598"/>
                    <a:pt x="967" y="1598"/>
                  </a:cubicBezTo>
                  <a:cubicBezTo>
                    <a:pt x="1603" y="1598"/>
                    <a:pt x="2350" y="1215"/>
                    <a:pt x="2877" y="1010"/>
                  </a:cubicBezTo>
                  <a:cubicBezTo>
                    <a:pt x="3004" y="961"/>
                    <a:pt x="3130" y="888"/>
                    <a:pt x="3238" y="888"/>
                  </a:cubicBezTo>
                  <a:cubicBezTo>
                    <a:pt x="3312" y="888"/>
                    <a:pt x="3378" y="923"/>
                    <a:pt x="3429" y="1025"/>
                  </a:cubicBezTo>
                  <a:cubicBezTo>
                    <a:pt x="3475" y="1112"/>
                    <a:pt x="3542" y="1210"/>
                    <a:pt x="3644" y="1238"/>
                  </a:cubicBezTo>
                  <a:cubicBezTo>
                    <a:pt x="3709" y="1256"/>
                    <a:pt x="3781" y="1264"/>
                    <a:pt x="3858" y="1264"/>
                  </a:cubicBezTo>
                  <a:cubicBezTo>
                    <a:pt x="4260" y="1264"/>
                    <a:pt x="4796" y="1053"/>
                    <a:pt x="5145" y="1003"/>
                  </a:cubicBezTo>
                  <a:cubicBezTo>
                    <a:pt x="5543" y="945"/>
                    <a:pt x="5887" y="793"/>
                    <a:pt x="6242" y="793"/>
                  </a:cubicBezTo>
                  <a:cubicBezTo>
                    <a:pt x="6389" y="793"/>
                    <a:pt x="6539" y="819"/>
                    <a:pt x="6694" y="889"/>
                  </a:cubicBezTo>
                  <a:cubicBezTo>
                    <a:pt x="6798" y="936"/>
                    <a:pt x="6904" y="956"/>
                    <a:pt x="7008" y="956"/>
                  </a:cubicBezTo>
                  <a:cubicBezTo>
                    <a:pt x="7257" y="956"/>
                    <a:pt x="7499" y="840"/>
                    <a:pt x="7698" y="685"/>
                  </a:cubicBezTo>
                  <a:cubicBezTo>
                    <a:pt x="7959" y="479"/>
                    <a:pt x="8135" y="360"/>
                    <a:pt x="8403" y="360"/>
                  </a:cubicBezTo>
                  <a:cubicBezTo>
                    <a:pt x="8489" y="360"/>
                    <a:pt x="8585" y="373"/>
                    <a:pt x="8696" y="398"/>
                  </a:cubicBezTo>
                  <a:cubicBezTo>
                    <a:pt x="8975" y="463"/>
                    <a:pt x="9241" y="576"/>
                    <a:pt x="9520" y="645"/>
                  </a:cubicBezTo>
                  <a:cubicBezTo>
                    <a:pt x="9639" y="675"/>
                    <a:pt x="9756" y="688"/>
                    <a:pt x="9870" y="688"/>
                  </a:cubicBezTo>
                  <a:cubicBezTo>
                    <a:pt x="10276" y="688"/>
                    <a:pt x="10655" y="520"/>
                    <a:pt x="11011" y="305"/>
                  </a:cubicBezTo>
                  <a:cubicBezTo>
                    <a:pt x="11152" y="219"/>
                    <a:pt x="11066" y="18"/>
                    <a:pt x="10934" y="18"/>
                  </a:cubicBezTo>
                  <a:cubicBezTo>
                    <a:pt x="10909" y="18"/>
                    <a:pt x="10883" y="25"/>
                    <a:pt x="10856" y="41"/>
                  </a:cubicBezTo>
                  <a:cubicBezTo>
                    <a:pt x="10504" y="253"/>
                    <a:pt x="10194" y="347"/>
                    <a:pt x="9869" y="347"/>
                  </a:cubicBezTo>
                  <a:cubicBezTo>
                    <a:pt x="9632" y="347"/>
                    <a:pt x="9388" y="297"/>
                    <a:pt x="9114" y="206"/>
                  </a:cubicBezTo>
                  <a:cubicBezTo>
                    <a:pt x="8921" y="142"/>
                    <a:pt x="8575" y="0"/>
                    <a:pt x="830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grpSp>
      <p:sp>
        <p:nvSpPr>
          <p:cNvPr id="20" name="Google Shape;193;p8"/>
          <p:cNvSpPr/>
          <p:nvPr/>
        </p:nvSpPr>
        <p:spPr>
          <a:xfrm>
            <a:off x="10923822" y="371769"/>
            <a:ext cx="289485" cy="298340"/>
          </a:xfrm>
          <a:custGeom>
            <a:avLst/>
            <a:gdLst/>
            <a:ahLst/>
            <a:cxnLst/>
            <a:rect l="l" t="t" r="r" b="b"/>
            <a:pathLst>
              <a:path w="3629" h="3740" extrusionOk="0">
                <a:moveTo>
                  <a:pt x="2849" y="0"/>
                </a:moveTo>
                <a:cubicBezTo>
                  <a:pt x="2845" y="0"/>
                  <a:pt x="2841" y="0"/>
                  <a:pt x="2837" y="1"/>
                </a:cubicBezTo>
                <a:cubicBezTo>
                  <a:pt x="2272" y="59"/>
                  <a:pt x="1729" y="312"/>
                  <a:pt x="1262" y="626"/>
                </a:cubicBezTo>
                <a:cubicBezTo>
                  <a:pt x="799" y="937"/>
                  <a:pt x="343" y="1346"/>
                  <a:pt x="127" y="1871"/>
                </a:cubicBezTo>
                <a:cubicBezTo>
                  <a:pt x="35" y="2095"/>
                  <a:pt x="0" y="2340"/>
                  <a:pt x="56" y="2578"/>
                </a:cubicBezTo>
                <a:cubicBezTo>
                  <a:pt x="117" y="2831"/>
                  <a:pt x="284" y="3047"/>
                  <a:pt x="484" y="3206"/>
                </a:cubicBezTo>
                <a:cubicBezTo>
                  <a:pt x="773" y="3437"/>
                  <a:pt x="1132" y="3594"/>
                  <a:pt x="1488" y="3691"/>
                </a:cubicBezTo>
                <a:cubicBezTo>
                  <a:pt x="1609" y="3724"/>
                  <a:pt x="1734" y="3739"/>
                  <a:pt x="1859" y="3739"/>
                </a:cubicBezTo>
                <a:cubicBezTo>
                  <a:pt x="2018" y="3739"/>
                  <a:pt x="2177" y="3714"/>
                  <a:pt x="2329" y="3667"/>
                </a:cubicBezTo>
                <a:cubicBezTo>
                  <a:pt x="2845" y="3508"/>
                  <a:pt x="3309" y="3117"/>
                  <a:pt x="3512" y="2612"/>
                </a:cubicBezTo>
                <a:cubicBezTo>
                  <a:pt x="3603" y="2385"/>
                  <a:pt x="3629" y="2125"/>
                  <a:pt x="3554" y="1890"/>
                </a:cubicBezTo>
                <a:cubicBezTo>
                  <a:pt x="3468" y="1623"/>
                  <a:pt x="3268" y="1417"/>
                  <a:pt x="3030" y="1274"/>
                </a:cubicBezTo>
                <a:cubicBezTo>
                  <a:pt x="2784" y="1127"/>
                  <a:pt x="2473" y="1028"/>
                  <a:pt x="2170" y="1028"/>
                </a:cubicBezTo>
                <a:cubicBezTo>
                  <a:pt x="1942" y="1028"/>
                  <a:pt x="1719" y="1084"/>
                  <a:pt x="1531" y="1219"/>
                </a:cubicBezTo>
                <a:cubicBezTo>
                  <a:pt x="1228" y="1436"/>
                  <a:pt x="1084" y="1804"/>
                  <a:pt x="1092" y="2169"/>
                </a:cubicBezTo>
                <a:cubicBezTo>
                  <a:pt x="1100" y="2470"/>
                  <a:pt x="1206" y="2838"/>
                  <a:pt x="1488" y="2994"/>
                </a:cubicBezTo>
                <a:cubicBezTo>
                  <a:pt x="1571" y="3039"/>
                  <a:pt x="1652" y="3059"/>
                  <a:pt x="1732" y="3059"/>
                </a:cubicBezTo>
                <a:cubicBezTo>
                  <a:pt x="2016" y="3059"/>
                  <a:pt x="2272" y="2810"/>
                  <a:pt x="2437" y="2587"/>
                </a:cubicBezTo>
                <a:cubicBezTo>
                  <a:pt x="2522" y="2471"/>
                  <a:pt x="2597" y="2347"/>
                  <a:pt x="2664" y="2222"/>
                </a:cubicBezTo>
                <a:cubicBezTo>
                  <a:pt x="2694" y="2163"/>
                  <a:pt x="2691" y="2082"/>
                  <a:pt x="2640" y="2036"/>
                </a:cubicBezTo>
                <a:cubicBezTo>
                  <a:pt x="2552" y="1956"/>
                  <a:pt x="2445" y="1925"/>
                  <a:pt x="2336" y="1925"/>
                </a:cubicBezTo>
                <a:cubicBezTo>
                  <a:pt x="2220" y="1925"/>
                  <a:pt x="2100" y="1960"/>
                  <a:pt x="1995" y="2011"/>
                </a:cubicBezTo>
                <a:cubicBezTo>
                  <a:pt x="1843" y="2087"/>
                  <a:pt x="1936" y="2293"/>
                  <a:pt x="2078" y="2293"/>
                </a:cubicBezTo>
                <a:cubicBezTo>
                  <a:pt x="2101" y="2293"/>
                  <a:pt x="2125" y="2288"/>
                  <a:pt x="2150" y="2276"/>
                </a:cubicBezTo>
                <a:cubicBezTo>
                  <a:pt x="2152" y="2274"/>
                  <a:pt x="2155" y="2273"/>
                  <a:pt x="2156" y="2273"/>
                </a:cubicBezTo>
                <a:lnTo>
                  <a:pt x="2156" y="2273"/>
                </a:lnTo>
                <a:cubicBezTo>
                  <a:pt x="2157" y="2272"/>
                  <a:pt x="2158" y="2272"/>
                  <a:pt x="2160" y="2271"/>
                </a:cubicBezTo>
                <a:cubicBezTo>
                  <a:pt x="2192" y="2260"/>
                  <a:pt x="2223" y="2248"/>
                  <a:pt x="2256" y="2241"/>
                </a:cubicBezTo>
                <a:cubicBezTo>
                  <a:pt x="2272" y="2237"/>
                  <a:pt x="2290" y="2232"/>
                  <a:pt x="2308" y="2230"/>
                </a:cubicBezTo>
                <a:lnTo>
                  <a:pt x="2308" y="2230"/>
                </a:lnTo>
                <a:cubicBezTo>
                  <a:pt x="2220" y="2379"/>
                  <a:pt x="2123" y="2513"/>
                  <a:pt x="1991" y="2631"/>
                </a:cubicBezTo>
                <a:cubicBezTo>
                  <a:pt x="1985" y="2635"/>
                  <a:pt x="1955" y="2660"/>
                  <a:pt x="1956" y="2660"/>
                </a:cubicBezTo>
                <a:cubicBezTo>
                  <a:pt x="1956" y="2660"/>
                  <a:pt x="1956" y="2660"/>
                  <a:pt x="1956" y="2660"/>
                </a:cubicBezTo>
                <a:lnTo>
                  <a:pt x="1956" y="2660"/>
                </a:lnTo>
                <a:cubicBezTo>
                  <a:pt x="1944" y="2669"/>
                  <a:pt x="1932" y="2678"/>
                  <a:pt x="1919" y="2686"/>
                </a:cubicBezTo>
                <a:cubicBezTo>
                  <a:pt x="1904" y="2695"/>
                  <a:pt x="1890" y="2704"/>
                  <a:pt x="1874" y="2712"/>
                </a:cubicBezTo>
                <a:cubicBezTo>
                  <a:pt x="1867" y="2716"/>
                  <a:pt x="1843" y="2726"/>
                  <a:pt x="1835" y="2730"/>
                </a:cubicBezTo>
                <a:lnTo>
                  <a:pt x="1835" y="2730"/>
                </a:lnTo>
                <a:cubicBezTo>
                  <a:pt x="1812" y="2738"/>
                  <a:pt x="1787" y="2743"/>
                  <a:pt x="1764" y="2750"/>
                </a:cubicBezTo>
                <a:cubicBezTo>
                  <a:pt x="1763" y="2751"/>
                  <a:pt x="1762" y="2751"/>
                  <a:pt x="1763" y="2752"/>
                </a:cubicBezTo>
                <a:lnTo>
                  <a:pt x="1763" y="2752"/>
                </a:lnTo>
                <a:cubicBezTo>
                  <a:pt x="1761" y="2752"/>
                  <a:pt x="1759" y="2752"/>
                  <a:pt x="1757" y="2752"/>
                </a:cubicBezTo>
                <a:cubicBezTo>
                  <a:pt x="1746" y="2752"/>
                  <a:pt x="1735" y="2751"/>
                  <a:pt x="1725" y="2751"/>
                </a:cubicBezTo>
                <a:cubicBezTo>
                  <a:pt x="1719" y="2751"/>
                  <a:pt x="1714" y="2751"/>
                  <a:pt x="1709" y="2752"/>
                </a:cubicBezTo>
                <a:cubicBezTo>
                  <a:pt x="1709" y="2752"/>
                  <a:pt x="1709" y="2752"/>
                  <a:pt x="1709" y="2752"/>
                </a:cubicBezTo>
                <a:lnTo>
                  <a:pt x="1709" y="2752"/>
                </a:lnTo>
                <a:cubicBezTo>
                  <a:pt x="1707" y="2751"/>
                  <a:pt x="1706" y="2751"/>
                  <a:pt x="1704" y="2750"/>
                </a:cubicBezTo>
                <a:cubicBezTo>
                  <a:pt x="1693" y="2746"/>
                  <a:pt x="1681" y="2743"/>
                  <a:pt x="1668" y="2740"/>
                </a:cubicBezTo>
                <a:cubicBezTo>
                  <a:pt x="1666" y="2740"/>
                  <a:pt x="1665" y="2739"/>
                  <a:pt x="1663" y="2739"/>
                </a:cubicBezTo>
                <a:lnTo>
                  <a:pt x="1663" y="2739"/>
                </a:lnTo>
                <a:cubicBezTo>
                  <a:pt x="1663" y="2739"/>
                  <a:pt x="1663" y="2739"/>
                  <a:pt x="1663" y="2739"/>
                </a:cubicBezTo>
                <a:cubicBezTo>
                  <a:pt x="1650" y="2731"/>
                  <a:pt x="1637" y="2724"/>
                  <a:pt x="1624" y="2717"/>
                </a:cubicBezTo>
                <a:cubicBezTo>
                  <a:pt x="1616" y="2713"/>
                  <a:pt x="1599" y="2699"/>
                  <a:pt x="1599" y="2699"/>
                </a:cubicBezTo>
                <a:lnTo>
                  <a:pt x="1599" y="2699"/>
                </a:lnTo>
                <a:cubicBezTo>
                  <a:pt x="1599" y="2699"/>
                  <a:pt x="1604" y="2703"/>
                  <a:pt x="1617" y="2714"/>
                </a:cubicBezTo>
                <a:cubicBezTo>
                  <a:pt x="1606" y="2707"/>
                  <a:pt x="1596" y="2698"/>
                  <a:pt x="1587" y="2689"/>
                </a:cubicBezTo>
                <a:cubicBezTo>
                  <a:pt x="1577" y="2679"/>
                  <a:pt x="1569" y="2670"/>
                  <a:pt x="1558" y="2660"/>
                </a:cubicBezTo>
                <a:cubicBezTo>
                  <a:pt x="1555" y="2655"/>
                  <a:pt x="1552" y="2651"/>
                  <a:pt x="1548" y="2647"/>
                </a:cubicBezTo>
                <a:cubicBezTo>
                  <a:pt x="1548" y="2646"/>
                  <a:pt x="1547" y="2646"/>
                  <a:pt x="1547" y="2645"/>
                </a:cubicBezTo>
                <a:lnTo>
                  <a:pt x="1547" y="2645"/>
                </a:lnTo>
                <a:cubicBezTo>
                  <a:pt x="1547" y="2645"/>
                  <a:pt x="1547" y="2645"/>
                  <a:pt x="1547" y="2645"/>
                </a:cubicBezTo>
                <a:cubicBezTo>
                  <a:pt x="1529" y="2622"/>
                  <a:pt x="1513" y="2598"/>
                  <a:pt x="1498" y="2572"/>
                </a:cubicBezTo>
                <a:cubicBezTo>
                  <a:pt x="1491" y="2559"/>
                  <a:pt x="1485" y="2546"/>
                  <a:pt x="1478" y="2533"/>
                </a:cubicBezTo>
                <a:cubicBezTo>
                  <a:pt x="1470" y="2517"/>
                  <a:pt x="1465" y="2503"/>
                  <a:pt x="1465" y="2503"/>
                </a:cubicBezTo>
                <a:lnTo>
                  <a:pt x="1465" y="2503"/>
                </a:lnTo>
                <a:cubicBezTo>
                  <a:pt x="1465" y="2503"/>
                  <a:pt x="1466" y="2506"/>
                  <a:pt x="1469" y="2514"/>
                </a:cubicBezTo>
                <a:cubicBezTo>
                  <a:pt x="1446" y="2451"/>
                  <a:pt x="1427" y="2388"/>
                  <a:pt x="1414" y="2323"/>
                </a:cubicBezTo>
                <a:cubicBezTo>
                  <a:pt x="1412" y="2312"/>
                  <a:pt x="1410" y="2301"/>
                  <a:pt x="1408" y="2291"/>
                </a:cubicBezTo>
                <a:lnTo>
                  <a:pt x="1408" y="2291"/>
                </a:lnTo>
                <a:cubicBezTo>
                  <a:pt x="1408" y="2287"/>
                  <a:pt x="1404" y="2260"/>
                  <a:pt x="1403" y="2252"/>
                </a:cubicBezTo>
                <a:cubicBezTo>
                  <a:pt x="1401" y="2214"/>
                  <a:pt x="1398" y="2176"/>
                  <a:pt x="1399" y="2137"/>
                </a:cubicBezTo>
                <a:cubicBezTo>
                  <a:pt x="1399" y="2102"/>
                  <a:pt x="1401" y="2067"/>
                  <a:pt x="1403" y="2032"/>
                </a:cubicBezTo>
                <a:cubicBezTo>
                  <a:pt x="1405" y="2021"/>
                  <a:pt x="1409" y="1994"/>
                  <a:pt x="1408" y="1994"/>
                </a:cubicBezTo>
                <a:lnTo>
                  <a:pt x="1408" y="1994"/>
                </a:lnTo>
                <a:cubicBezTo>
                  <a:pt x="1408" y="1994"/>
                  <a:pt x="1408" y="1994"/>
                  <a:pt x="1408" y="1995"/>
                </a:cubicBezTo>
                <a:lnTo>
                  <a:pt x="1408" y="1995"/>
                </a:lnTo>
                <a:cubicBezTo>
                  <a:pt x="1411" y="1978"/>
                  <a:pt x="1413" y="1963"/>
                  <a:pt x="1417" y="1947"/>
                </a:cubicBezTo>
                <a:cubicBezTo>
                  <a:pt x="1424" y="1912"/>
                  <a:pt x="1433" y="1877"/>
                  <a:pt x="1443" y="1844"/>
                </a:cubicBezTo>
                <a:cubicBezTo>
                  <a:pt x="1449" y="1826"/>
                  <a:pt x="1455" y="1810"/>
                  <a:pt x="1460" y="1792"/>
                </a:cubicBezTo>
                <a:cubicBezTo>
                  <a:pt x="1463" y="1784"/>
                  <a:pt x="1467" y="1775"/>
                  <a:pt x="1470" y="1765"/>
                </a:cubicBezTo>
                <a:lnTo>
                  <a:pt x="1470" y="1765"/>
                </a:lnTo>
                <a:cubicBezTo>
                  <a:pt x="1471" y="1764"/>
                  <a:pt x="1471" y="1762"/>
                  <a:pt x="1472" y="1760"/>
                </a:cubicBezTo>
                <a:cubicBezTo>
                  <a:pt x="1488" y="1728"/>
                  <a:pt x="1504" y="1698"/>
                  <a:pt x="1522" y="1667"/>
                </a:cubicBezTo>
                <a:cubicBezTo>
                  <a:pt x="1532" y="1651"/>
                  <a:pt x="1542" y="1636"/>
                  <a:pt x="1551" y="1622"/>
                </a:cubicBezTo>
                <a:cubicBezTo>
                  <a:pt x="1557" y="1614"/>
                  <a:pt x="1561" y="1607"/>
                  <a:pt x="1567" y="1600"/>
                </a:cubicBezTo>
                <a:cubicBezTo>
                  <a:pt x="1567" y="1599"/>
                  <a:pt x="1567" y="1599"/>
                  <a:pt x="1567" y="1599"/>
                </a:cubicBezTo>
                <a:lnTo>
                  <a:pt x="1567" y="1599"/>
                </a:lnTo>
                <a:cubicBezTo>
                  <a:pt x="1567" y="1599"/>
                  <a:pt x="1564" y="1602"/>
                  <a:pt x="1563" y="1604"/>
                </a:cubicBezTo>
                <a:lnTo>
                  <a:pt x="1563" y="1604"/>
                </a:lnTo>
                <a:cubicBezTo>
                  <a:pt x="1564" y="1602"/>
                  <a:pt x="1567" y="1599"/>
                  <a:pt x="1573" y="1592"/>
                </a:cubicBezTo>
                <a:cubicBezTo>
                  <a:pt x="1598" y="1566"/>
                  <a:pt x="1621" y="1540"/>
                  <a:pt x="1647" y="1515"/>
                </a:cubicBezTo>
                <a:cubicBezTo>
                  <a:pt x="1660" y="1502"/>
                  <a:pt x="1675" y="1490"/>
                  <a:pt x="1690" y="1480"/>
                </a:cubicBezTo>
                <a:lnTo>
                  <a:pt x="1690" y="1480"/>
                </a:lnTo>
                <a:cubicBezTo>
                  <a:pt x="1682" y="1486"/>
                  <a:pt x="1680" y="1488"/>
                  <a:pt x="1680" y="1488"/>
                </a:cubicBezTo>
                <a:cubicBezTo>
                  <a:pt x="1681" y="1488"/>
                  <a:pt x="1715" y="1463"/>
                  <a:pt x="1722" y="1458"/>
                </a:cubicBezTo>
                <a:cubicBezTo>
                  <a:pt x="1755" y="1437"/>
                  <a:pt x="1788" y="1419"/>
                  <a:pt x="1822" y="1404"/>
                </a:cubicBezTo>
                <a:lnTo>
                  <a:pt x="1822" y="1404"/>
                </a:lnTo>
                <a:cubicBezTo>
                  <a:pt x="1822" y="1404"/>
                  <a:pt x="1821" y="1404"/>
                  <a:pt x="1821" y="1404"/>
                </a:cubicBezTo>
                <a:cubicBezTo>
                  <a:pt x="1833" y="1400"/>
                  <a:pt x="1843" y="1395"/>
                  <a:pt x="1855" y="1391"/>
                </a:cubicBezTo>
                <a:cubicBezTo>
                  <a:pt x="1880" y="1382"/>
                  <a:pt x="1903" y="1375"/>
                  <a:pt x="1928" y="1368"/>
                </a:cubicBezTo>
                <a:cubicBezTo>
                  <a:pt x="2007" y="1346"/>
                  <a:pt x="2099" y="1335"/>
                  <a:pt x="2194" y="1335"/>
                </a:cubicBezTo>
                <a:cubicBezTo>
                  <a:pt x="2302" y="1335"/>
                  <a:pt x="2414" y="1350"/>
                  <a:pt x="2515" y="1379"/>
                </a:cubicBezTo>
                <a:cubicBezTo>
                  <a:pt x="2759" y="1452"/>
                  <a:pt x="3030" y="1597"/>
                  <a:pt x="3165" y="1791"/>
                </a:cubicBezTo>
                <a:cubicBezTo>
                  <a:pt x="3230" y="1887"/>
                  <a:pt x="3257" y="1944"/>
                  <a:pt x="3280" y="2057"/>
                </a:cubicBezTo>
                <a:cubicBezTo>
                  <a:pt x="3290" y="2105"/>
                  <a:pt x="3290" y="2111"/>
                  <a:pt x="3290" y="2175"/>
                </a:cubicBezTo>
                <a:cubicBezTo>
                  <a:pt x="3292" y="2200"/>
                  <a:pt x="3290" y="2223"/>
                  <a:pt x="3289" y="2248"/>
                </a:cubicBezTo>
                <a:cubicBezTo>
                  <a:pt x="3287" y="2260"/>
                  <a:pt x="3286" y="2273"/>
                  <a:pt x="3284" y="2285"/>
                </a:cubicBezTo>
                <a:cubicBezTo>
                  <a:pt x="3284" y="2287"/>
                  <a:pt x="3284" y="2289"/>
                  <a:pt x="3284" y="2290"/>
                </a:cubicBezTo>
                <a:lnTo>
                  <a:pt x="3284" y="2290"/>
                </a:lnTo>
                <a:cubicBezTo>
                  <a:pt x="3283" y="2297"/>
                  <a:pt x="3282" y="2303"/>
                  <a:pt x="3280" y="2309"/>
                </a:cubicBezTo>
                <a:cubicBezTo>
                  <a:pt x="3238" y="2520"/>
                  <a:pt x="3143" y="2702"/>
                  <a:pt x="3008" y="2860"/>
                </a:cubicBezTo>
                <a:cubicBezTo>
                  <a:pt x="2854" y="3042"/>
                  <a:pt x="2681" y="3175"/>
                  <a:pt x="2469" y="3282"/>
                </a:cubicBezTo>
                <a:cubicBezTo>
                  <a:pt x="2282" y="3376"/>
                  <a:pt x="2072" y="3432"/>
                  <a:pt x="1860" y="3432"/>
                </a:cubicBezTo>
                <a:cubicBezTo>
                  <a:pt x="1842" y="3432"/>
                  <a:pt x="1824" y="3432"/>
                  <a:pt x="1807" y="3431"/>
                </a:cubicBezTo>
                <a:cubicBezTo>
                  <a:pt x="1528" y="3421"/>
                  <a:pt x="1209" y="3288"/>
                  <a:pt x="951" y="3149"/>
                </a:cubicBezTo>
                <a:cubicBezTo>
                  <a:pt x="730" y="3029"/>
                  <a:pt x="526" y="2872"/>
                  <a:pt x="413" y="2663"/>
                </a:cubicBezTo>
                <a:cubicBezTo>
                  <a:pt x="333" y="2512"/>
                  <a:pt x="316" y="2325"/>
                  <a:pt x="354" y="2159"/>
                </a:cubicBezTo>
                <a:cubicBezTo>
                  <a:pt x="454" y="1721"/>
                  <a:pt x="816" y="1349"/>
                  <a:pt x="1179" y="1061"/>
                </a:cubicBezTo>
                <a:cubicBezTo>
                  <a:pt x="1579" y="745"/>
                  <a:pt x="2047" y="491"/>
                  <a:pt x="2538" y="363"/>
                </a:cubicBezTo>
                <a:cubicBezTo>
                  <a:pt x="2640" y="337"/>
                  <a:pt x="2763" y="313"/>
                  <a:pt x="2837" y="306"/>
                </a:cubicBezTo>
                <a:cubicBezTo>
                  <a:pt x="2919" y="297"/>
                  <a:pt x="2991" y="242"/>
                  <a:pt x="2991" y="153"/>
                </a:cubicBezTo>
                <a:cubicBezTo>
                  <a:pt x="2991" y="80"/>
                  <a:pt x="2927" y="0"/>
                  <a:pt x="284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21" name="Google Shape;194;p8"/>
          <p:cNvSpPr/>
          <p:nvPr/>
        </p:nvSpPr>
        <p:spPr>
          <a:xfrm>
            <a:off x="10992152" y="901431"/>
            <a:ext cx="313097" cy="316368"/>
          </a:xfrm>
          <a:custGeom>
            <a:avLst/>
            <a:gdLst/>
            <a:ahLst/>
            <a:cxnLst/>
            <a:rect l="l" t="t" r="r" b="b"/>
            <a:pathLst>
              <a:path w="3925" h="3966" extrusionOk="0">
                <a:moveTo>
                  <a:pt x="2051" y="519"/>
                </a:moveTo>
                <a:cubicBezTo>
                  <a:pt x="2352" y="1046"/>
                  <a:pt x="2822" y="1500"/>
                  <a:pt x="3345" y="1805"/>
                </a:cubicBezTo>
                <a:cubicBezTo>
                  <a:pt x="2663" y="2102"/>
                  <a:pt x="2252" y="2583"/>
                  <a:pt x="2184" y="3295"/>
                </a:cubicBezTo>
                <a:cubicBezTo>
                  <a:pt x="1836" y="2611"/>
                  <a:pt x="1338" y="2045"/>
                  <a:pt x="618" y="1785"/>
                </a:cubicBezTo>
                <a:cubicBezTo>
                  <a:pt x="1182" y="1466"/>
                  <a:pt x="1642" y="1028"/>
                  <a:pt x="2051" y="519"/>
                </a:cubicBezTo>
                <a:close/>
                <a:moveTo>
                  <a:pt x="2028" y="0"/>
                </a:moveTo>
                <a:cubicBezTo>
                  <a:pt x="1933" y="0"/>
                  <a:pt x="1842" y="73"/>
                  <a:pt x="1887" y="184"/>
                </a:cubicBezTo>
                <a:cubicBezTo>
                  <a:pt x="1892" y="196"/>
                  <a:pt x="1897" y="206"/>
                  <a:pt x="1902" y="218"/>
                </a:cubicBezTo>
                <a:cubicBezTo>
                  <a:pt x="1413" y="844"/>
                  <a:pt x="856" y="1369"/>
                  <a:pt x="120" y="1696"/>
                </a:cubicBezTo>
                <a:cubicBezTo>
                  <a:pt x="1" y="1748"/>
                  <a:pt x="31" y="1951"/>
                  <a:pt x="157" y="1976"/>
                </a:cubicBezTo>
                <a:cubicBezTo>
                  <a:pt x="1102" y="2156"/>
                  <a:pt x="1681" y="2854"/>
                  <a:pt x="2041" y="3706"/>
                </a:cubicBezTo>
                <a:cubicBezTo>
                  <a:pt x="2068" y="3774"/>
                  <a:pt x="2128" y="3804"/>
                  <a:pt x="2187" y="3807"/>
                </a:cubicBezTo>
                <a:cubicBezTo>
                  <a:pt x="2188" y="3810"/>
                  <a:pt x="2188" y="3814"/>
                  <a:pt x="2188" y="3819"/>
                </a:cubicBezTo>
                <a:cubicBezTo>
                  <a:pt x="2198" y="3916"/>
                  <a:pt x="2280" y="3965"/>
                  <a:pt x="2357" y="3965"/>
                </a:cubicBezTo>
                <a:cubicBezTo>
                  <a:pt x="2434" y="3965"/>
                  <a:pt x="2505" y="3916"/>
                  <a:pt x="2495" y="3819"/>
                </a:cubicBezTo>
                <a:cubicBezTo>
                  <a:pt x="2385" y="2832"/>
                  <a:pt x="2831" y="2268"/>
                  <a:pt x="3759" y="1975"/>
                </a:cubicBezTo>
                <a:cubicBezTo>
                  <a:pt x="3875" y="1940"/>
                  <a:pt x="3924" y="1754"/>
                  <a:pt x="3796" y="1696"/>
                </a:cubicBezTo>
                <a:cubicBezTo>
                  <a:pt x="3131" y="1390"/>
                  <a:pt x="2463" y="795"/>
                  <a:pt x="2182" y="103"/>
                </a:cubicBezTo>
                <a:cubicBezTo>
                  <a:pt x="2153" y="31"/>
                  <a:pt x="2090" y="0"/>
                  <a:pt x="202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grpSp>
        <p:nvGrpSpPr>
          <p:cNvPr id="22" name="Google Shape;195;p8"/>
          <p:cNvGrpSpPr/>
          <p:nvPr/>
        </p:nvGrpSpPr>
        <p:grpSpPr>
          <a:xfrm>
            <a:off x="11305219" y="669212"/>
            <a:ext cx="253031" cy="232211"/>
            <a:chOff x="6476077" y="96834"/>
            <a:chExt cx="189773" cy="174158"/>
          </a:xfrm>
        </p:grpSpPr>
        <p:sp>
          <p:nvSpPr>
            <p:cNvPr id="23" name="Google Shape;196;p8"/>
            <p:cNvSpPr/>
            <p:nvPr/>
          </p:nvSpPr>
          <p:spPr>
            <a:xfrm>
              <a:off x="6558997" y="96834"/>
              <a:ext cx="106852" cy="174038"/>
            </a:xfrm>
            <a:custGeom>
              <a:avLst/>
              <a:gdLst/>
              <a:ahLst/>
              <a:cxnLst/>
              <a:rect l="l" t="t" r="r" b="b"/>
              <a:pathLst>
                <a:path w="1786" h="2909" extrusionOk="0">
                  <a:moveTo>
                    <a:pt x="208" y="0"/>
                  </a:moveTo>
                  <a:cubicBezTo>
                    <a:pt x="107" y="0"/>
                    <a:pt x="0" y="112"/>
                    <a:pt x="61" y="233"/>
                  </a:cubicBezTo>
                  <a:cubicBezTo>
                    <a:pt x="207" y="525"/>
                    <a:pt x="338" y="824"/>
                    <a:pt x="550" y="1075"/>
                  </a:cubicBezTo>
                  <a:cubicBezTo>
                    <a:pt x="692" y="1244"/>
                    <a:pt x="865" y="1374"/>
                    <a:pt x="1055" y="1478"/>
                  </a:cubicBezTo>
                  <a:lnTo>
                    <a:pt x="1055" y="1478"/>
                  </a:lnTo>
                  <a:cubicBezTo>
                    <a:pt x="809" y="1548"/>
                    <a:pt x="582" y="1665"/>
                    <a:pt x="436" y="1880"/>
                  </a:cubicBezTo>
                  <a:cubicBezTo>
                    <a:pt x="269" y="2124"/>
                    <a:pt x="266" y="2441"/>
                    <a:pt x="198" y="2718"/>
                  </a:cubicBezTo>
                  <a:cubicBezTo>
                    <a:pt x="170" y="2833"/>
                    <a:pt x="265" y="2909"/>
                    <a:pt x="357" y="2909"/>
                  </a:cubicBezTo>
                  <a:cubicBezTo>
                    <a:pt x="417" y="2909"/>
                    <a:pt x="475" y="2876"/>
                    <a:pt x="494" y="2800"/>
                  </a:cubicBezTo>
                  <a:cubicBezTo>
                    <a:pt x="526" y="2664"/>
                    <a:pt x="547" y="2525"/>
                    <a:pt x="575" y="2388"/>
                  </a:cubicBezTo>
                  <a:cubicBezTo>
                    <a:pt x="586" y="2328"/>
                    <a:pt x="599" y="2267"/>
                    <a:pt x="618" y="2207"/>
                  </a:cubicBezTo>
                  <a:cubicBezTo>
                    <a:pt x="621" y="2196"/>
                    <a:pt x="641" y="2144"/>
                    <a:pt x="640" y="2144"/>
                  </a:cubicBezTo>
                  <a:lnTo>
                    <a:pt x="640" y="2144"/>
                  </a:lnTo>
                  <a:cubicBezTo>
                    <a:pt x="640" y="2144"/>
                    <a:pt x="639" y="2146"/>
                    <a:pt x="637" y="2150"/>
                  </a:cubicBezTo>
                  <a:lnTo>
                    <a:pt x="637" y="2150"/>
                  </a:lnTo>
                  <a:cubicBezTo>
                    <a:pt x="649" y="2122"/>
                    <a:pt x="662" y="2095"/>
                    <a:pt x="678" y="2068"/>
                  </a:cubicBezTo>
                  <a:cubicBezTo>
                    <a:pt x="737" y="1971"/>
                    <a:pt x="821" y="1902"/>
                    <a:pt x="948" y="1842"/>
                  </a:cubicBezTo>
                  <a:cubicBezTo>
                    <a:pt x="1138" y="1752"/>
                    <a:pt x="1363" y="1714"/>
                    <a:pt x="1570" y="1687"/>
                  </a:cubicBezTo>
                  <a:cubicBezTo>
                    <a:pt x="1737" y="1665"/>
                    <a:pt x="1785" y="1445"/>
                    <a:pt x="1611" y="1386"/>
                  </a:cubicBezTo>
                  <a:cubicBezTo>
                    <a:pt x="1284" y="1275"/>
                    <a:pt x="978" y="1115"/>
                    <a:pt x="754" y="843"/>
                  </a:cubicBezTo>
                  <a:cubicBezTo>
                    <a:pt x="569" y="618"/>
                    <a:pt x="455" y="337"/>
                    <a:pt x="325" y="78"/>
                  </a:cubicBezTo>
                  <a:cubicBezTo>
                    <a:pt x="298" y="23"/>
                    <a:pt x="253" y="0"/>
                    <a:pt x="2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24" name="Google Shape;197;p8"/>
            <p:cNvSpPr/>
            <p:nvPr/>
          </p:nvSpPr>
          <p:spPr>
            <a:xfrm>
              <a:off x="6476077" y="106107"/>
              <a:ext cx="108168" cy="164885"/>
            </a:xfrm>
            <a:custGeom>
              <a:avLst/>
              <a:gdLst/>
              <a:ahLst/>
              <a:cxnLst/>
              <a:rect l="l" t="t" r="r" b="b"/>
              <a:pathLst>
                <a:path w="1808" h="2756" extrusionOk="0">
                  <a:moveTo>
                    <a:pt x="1573" y="0"/>
                  </a:moveTo>
                  <a:cubicBezTo>
                    <a:pt x="1538" y="0"/>
                    <a:pt x="1503" y="14"/>
                    <a:pt x="1471" y="46"/>
                  </a:cubicBezTo>
                  <a:cubicBezTo>
                    <a:pt x="1255" y="265"/>
                    <a:pt x="1121" y="538"/>
                    <a:pt x="952" y="790"/>
                  </a:cubicBezTo>
                  <a:cubicBezTo>
                    <a:pt x="757" y="1081"/>
                    <a:pt x="490" y="1272"/>
                    <a:pt x="160" y="1385"/>
                  </a:cubicBezTo>
                  <a:cubicBezTo>
                    <a:pt x="1" y="1439"/>
                    <a:pt x="21" y="1684"/>
                    <a:pt x="201" y="1686"/>
                  </a:cubicBezTo>
                  <a:cubicBezTo>
                    <a:pt x="365" y="1687"/>
                    <a:pt x="522" y="1712"/>
                    <a:pt x="659" y="1801"/>
                  </a:cubicBezTo>
                  <a:cubicBezTo>
                    <a:pt x="759" y="1865"/>
                    <a:pt x="833" y="1967"/>
                    <a:pt x="900" y="2073"/>
                  </a:cubicBezTo>
                  <a:cubicBezTo>
                    <a:pt x="1065" y="2332"/>
                    <a:pt x="1217" y="2591"/>
                    <a:pt x="1502" y="2737"/>
                  </a:cubicBezTo>
                  <a:cubicBezTo>
                    <a:pt x="1527" y="2749"/>
                    <a:pt x="1551" y="2755"/>
                    <a:pt x="1574" y="2755"/>
                  </a:cubicBezTo>
                  <a:cubicBezTo>
                    <a:pt x="1714" y="2755"/>
                    <a:pt x="1807" y="2549"/>
                    <a:pt x="1657" y="2473"/>
                  </a:cubicBezTo>
                  <a:cubicBezTo>
                    <a:pt x="1384" y="2332"/>
                    <a:pt x="1282" y="2078"/>
                    <a:pt x="1109" y="1835"/>
                  </a:cubicBezTo>
                  <a:cubicBezTo>
                    <a:pt x="1019" y="1707"/>
                    <a:pt x="914" y="1592"/>
                    <a:pt x="776" y="1513"/>
                  </a:cubicBezTo>
                  <a:cubicBezTo>
                    <a:pt x="747" y="1497"/>
                    <a:pt x="717" y="1482"/>
                    <a:pt x="687" y="1469"/>
                  </a:cubicBezTo>
                  <a:lnTo>
                    <a:pt x="687" y="1469"/>
                  </a:lnTo>
                  <a:cubicBezTo>
                    <a:pt x="873" y="1350"/>
                    <a:pt x="1035" y="1200"/>
                    <a:pt x="1172" y="1011"/>
                  </a:cubicBezTo>
                  <a:cubicBezTo>
                    <a:pt x="1349" y="764"/>
                    <a:pt x="1471" y="481"/>
                    <a:pt x="1687" y="262"/>
                  </a:cubicBezTo>
                  <a:cubicBezTo>
                    <a:pt x="1795" y="154"/>
                    <a:pt x="1689" y="0"/>
                    <a:pt x="1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grpSp>
      <p:grpSp>
        <p:nvGrpSpPr>
          <p:cNvPr id="25" name="Google Shape;198;p8"/>
          <p:cNvGrpSpPr/>
          <p:nvPr/>
        </p:nvGrpSpPr>
        <p:grpSpPr>
          <a:xfrm>
            <a:off x="367531" y="5131404"/>
            <a:ext cx="290761" cy="304641"/>
            <a:chOff x="4930687" y="3942774"/>
            <a:chExt cx="218071" cy="228481"/>
          </a:xfrm>
        </p:grpSpPr>
        <p:sp>
          <p:nvSpPr>
            <p:cNvPr id="26" name="Google Shape;199;p8"/>
            <p:cNvSpPr/>
            <p:nvPr/>
          </p:nvSpPr>
          <p:spPr>
            <a:xfrm>
              <a:off x="5054410" y="3942774"/>
              <a:ext cx="18307" cy="63597"/>
            </a:xfrm>
            <a:custGeom>
              <a:avLst/>
              <a:gdLst/>
              <a:ahLst/>
              <a:cxnLst/>
              <a:rect l="l" t="t" r="r" b="b"/>
              <a:pathLst>
                <a:path w="306" h="1063" extrusionOk="0">
                  <a:moveTo>
                    <a:pt x="153" y="0"/>
                  </a:moveTo>
                  <a:cubicBezTo>
                    <a:pt x="77" y="0"/>
                    <a:pt x="1" y="49"/>
                    <a:pt x="1" y="148"/>
                  </a:cubicBezTo>
                  <a:lnTo>
                    <a:pt x="1" y="915"/>
                  </a:lnTo>
                  <a:cubicBezTo>
                    <a:pt x="1" y="1013"/>
                    <a:pt x="77" y="1062"/>
                    <a:pt x="153" y="1062"/>
                  </a:cubicBezTo>
                  <a:cubicBezTo>
                    <a:pt x="230" y="1062"/>
                    <a:pt x="306" y="1013"/>
                    <a:pt x="306" y="915"/>
                  </a:cubicBezTo>
                  <a:lnTo>
                    <a:pt x="306" y="148"/>
                  </a:lnTo>
                  <a:cubicBezTo>
                    <a:pt x="306" y="49"/>
                    <a:pt x="230" y="0"/>
                    <a:pt x="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27" name="Google Shape;200;p8"/>
            <p:cNvSpPr/>
            <p:nvPr/>
          </p:nvSpPr>
          <p:spPr>
            <a:xfrm>
              <a:off x="4990095" y="3970295"/>
              <a:ext cx="40503" cy="54742"/>
            </a:xfrm>
            <a:custGeom>
              <a:avLst/>
              <a:gdLst/>
              <a:ahLst/>
              <a:cxnLst/>
              <a:rect l="l" t="t" r="r" b="b"/>
              <a:pathLst>
                <a:path w="677" h="915" extrusionOk="0">
                  <a:moveTo>
                    <a:pt x="152" y="0"/>
                  </a:moveTo>
                  <a:cubicBezTo>
                    <a:pt x="75" y="0"/>
                    <a:pt x="0" y="49"/>
                    <a:pt x="4" y="148"/>
                  </a:cubicBezTo>
                  <a:cubicBezTo>
                    <a:pt x="11" y="408"/>
                    <a:pt x="178" y="685"/>
                    <a:pt x="354" y="868"/>
                  </a:cubicBezTo>
                  <a:cubicBezTo>
                    <a:pt x="386" y="901"/>
                    <a:pt x="422" y="915"/>
                    <a:pt x="457" y="915"/>
                  </a:cubicBezTo>
                  <a:cubicBezTo>
                    <a:pt x="572" y="915"/>
                    <a:pt x="676" y="761"/>
                    <a:pt x="570" y="652"/>
                  </a:cubicBezTo>
                  <a:cubicBezTo>
                    <a:pt x="451" y="528"/>
                    <a:pt x="315" y="309"/>
                    <a:pt x="309" y="148"/>
                  </a:cubicBezTo>
                  <a:cubicBezTo>
                    <a:pt x="306" y="49"/>
                    <a:pt x="228" y="0"/>
                    <a:pt x="1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28" name="Google Shape;201;p8"/>
            <p:cNvSpPr/>
            <p:nvPr/>
          </p:nvSpPr>
          <p:spPr>
            <a:xfrm>
              <a:off x="4930687" y="4043464"/>
              <a:ext cx="80647" cy="27341"/>
            </a:xfrm>
            <a:custGeom>
              <a:avLst/>
              <a:gdLst/>
              <a:ahLst/>
              <a:cxnLst/>
              <a:rect l="l" t="t" r="r" b="b"/>
              <a:pathLst>
                <a:path w="1348" h="457" extrusionOk="0">
                  <a:moveTo>
                    <a:pt x="238" y="1"/>
                  </a:moveTo>
                  <a:cubicBezTo>
                    <a:pt x="95" y="1"/>
                    <a:pt x="0" y="208"/>
                    <a:pt x="153" y="283"/>
                  </a:cubicBezTo>
                  <a:cubicBezTo>
                    <a:pt x="461" y="430"/>
                    <a:pt x="811" y="457"/>
                    <a:pt x="1149" y="457"/>
                  </a:cubicBezTo>
                  <a:cubicBezTo>
                    <a:pt x="1346" y="457"/>
                    <a:pt x="1347" y="150"/>
                    <a:pt x="1149" y="150"/>
                  </a:cubicBezTo>
                  <a:cubicBezTo>
                    <a:pt x="870" y="150"/>
                    <a:pt x="565" y="141"/>
                    <a:pt x="308" y="17"/>
                  </a:cubicBezTo>
                  <a:cubicBezTo>
                    <a:pt x="284" y="6"/>
                    <a:pt x="260"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29" name="Google Shape;202;p8"/>
            <p:cNvSpPr/>
            <p:nvPr/>
          </p:nvSpPr>
          <p:spPr>
            <a:xfrm>
              <a:off x="4962575" y="4098206"/>
              <a:ext cx="48759" cy="36435"/>
            </a:xfrm>
            <a:custGeom>
              <a:avLst/>
              <a:gdLst/>
              <a:ahLst/>
              <a:cxnLst/>
              <a:rect l="l" t="t" r="r" b="b"/>
              <a:pathLst>
                <a:path w="815" h="609" extrusionOk="0">
                  <a:moveTo>
                    <a:pt x="619" y="0"/>
                  </a:moveTo>
                  <a:cubicBezTo>
                    <a:pt x="618" y="0"/>
                    <a:pt x="617" y="0"/>
                    <a:pt x="616" y="0"/>
                  </a:cubicBezTo>
                  <a:cubicBezTo>
                    <a:pt x="337" y="6"/>
                    <a:pt x="16" y="139"/>
                    <a:pt x="4" y="460"/>
                  </a:cubicBezTo>
                  <a:cubicBezTo>
                    <a:pt x="0" y="559"/>
                    <a:pt x="75" y="608"/>
                    <a:pt x="152" y="608"/>
                  </a:cubicBezTo>
                  <a:cubicBezTo>
                    <a:pt x="228" y="608"/>
                    <a:pt x="307" y="559"/>
                    <a:pt x="311" y="460"/>
                  </a:cubicBezTo>
                  <a:cubicBezTo>
                    <a:pt x="311" y="434"/>
                    <a:pt x="322" y="402"/>
                    <a:pt x="366" y="370"/>
                  </a:cubicBezTo>
                  <a:cubicBezTo>
                    <a:pt x="436" y="317"/>
                    <a:pt x="531" y="308"/>
                    <a:pt x="616" y="307"/>
                  </a:cubicBezTo>
                  <a:cubicBezTo>
                    <a:pt x="812" y="304"/>
                    <a:pt x="814" y="0"/>
                    <a:pt x="6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30" name="Google Shape;203;p8"/>
            <p:cNvSpPr/>
            <p:nvPr/>
          </p:nvSpPr>
          <p:spPr>
            <a:xfrm>
              <a:off x="5023300" y="4116453"/>
              <a:ext cx="31170" cy="54802"/>
            </a:xfrm>
            <a:custGeom>
              <a:avLst/>
              <a:gdLst/>
              <a:ahLst/>
              <a:cxnLst/>
              <a:rect l="l" t="t" r="r" b="b"/>
              <a:pathLst>
                <a:path w="521" h="916" extrusionOk="0">
                  <a:moveTo>
                    <a:pt x="220" y="0"/>
                  </a:moveTo>
                  <a:cubicBezTo>
                    <a:pt x="104" y="0"/>
                    <a:pt x="0" y="154"/>
                    <a:pt x="106" y="263"/>
                  </a:cubicBezTo>
                  <a:cubicBezTo>
                    <a:pt x="235" y="396"/>
                    <a:pt x="214" y="590"/>
                    <a:pt x="214" y="767"/>
                  </a:cubicBezTo>
                  <a:cubicBezTo>
                    <a:pt x="214" y="866"/>
                    <a:pt x="291" y="915"/>
                    <a:pt x="368" y="915"/>
                  </a:cubicBezTo>
                  <a:cubicBezTo>
                    <a:pt x="444" y="915"/>
                    <a:pt x="521" y="866"/>
                    <a:pt x="521" y="767"/>
                  </a:cubicBezTo>
                  <a:cubicBezTo>
                    <a:pt x="521" y="503"/>
                    <a:pt x="516" y="249"/>
                    <a:pt x="322" y="47"/>
                  </a:cubicBezTo>
                  <a:cubicBezTo>
                    <a:pt x="290" y="14"/>
                    <a:pt x="255"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31" name="Google Shape;204;p8"/>
            <p:cNvSpPr/>
            <p:nvPr/>
          </p:nvSpPr>
          <p:spPr>
            <a:xfrm>
              <a:off x="5072657" y="4098206"/>
              <a:ext cx="36973" cy="36734"/>
            </a:xfrm>
            <a:custGeom>
              <a:avLst/>
              <a:gdLst/>
              <a:ahLst/>
              <a:cxnLst/>
              <a:rect l="l" t="t" r="r" b="b"/>
              <a:pathLst>
                <a:path w="618" h="614" extrusionOk="0">
                  <a:moveTo>
                    <a:pt x="150" y="0"/>
                  </a:moveTo>
                  <a:cubicBezTo>
                    <a:pt x="70" y="0"/>
                    <a:pt x="1" y="75"/>
                    <a:pt x="1" y="154"/>
                  </a:cubicBezTo>
                  <a:cubicBezTo>
                    <a:pt x="1" y="240"/>
                    <a:pt x="71" y="304"/>
                    <a:pt x="154" y="307"/>
                  </a:cubicBezTo>
                  <a:cubicBezTo>
                    <a:pt x="223" y="310"/>
                    <a:pt x="305" y="393"/>
                    <a:pt x="308" y="460"/>
                  </a:cubicBezTo>
                  <a:cubicBezTo>
                    <a:pt x="310" y="543"/>
                    <a:pt x="376" y="614"/>
                    <a:pt x="461" y="614"/>
                  </a:cubicBezTo>
                  <a:cubicBezTo>
                    <a:pt x="541" y="614"/>
                    <a:pt x="617" y="543"/>
                    <a:pt x="614" y="460"/>
                  </a:cubicBezTo>
                  <a:cubicBezTo>
                    <a:pt x="605" y="215"/>
                    <a:pt x="400" y="9"/>
                    <a:pt x="154" y="0"/>
                  </a:cubicBezTo>
                  <a:cubicBezTo>
                    <a:pt x="153" y="0"/>
                    <a:pt x="151"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32" name="Google Shape;205;p8"/>
            <p:cNvSpPr/>
            <p:nvPr/>
          </p:nvSpPr>
          <p:spPr>
            <a:xfrm>
              <a:off x="5088392" y="4043224"/>
              <a:ext cx="60366" cy="18427"/>
            </a:xfrm>
            <a:custGeom>
              <a:avLst/>
              <a:gdLst/>
              <a:ahLst/>
              <a:cxnLst/>
              <a:rect l="l" t="t" r="r" b="b"/>
              <a:pathLst>
                <a:path w="1009" h="308" extrusionOk="0">
                  <a:moveTo>
                    <a:pt x="198" y="1"/>
                  </a:moveTo>
                  <a:cubicBezTo>
                    <a:pt x="1" y="1"/>
                    <a:pt x="1" y="307"/>
                    <a:pt x="198" y="307"/>
                  </a:cubicBezTo>
                  <a:lnTo>
                    <a:pt x="810" y="307"/>
                  </a:lnTo>
                  <a:cubicBezTo>
                    <a:pt x="1007" y="307"/>
                    <a:pt x="1008" y="1"/>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sp>
          <p:nvSpPr>
            <p:cNvPr id="33" name="Google Shape;206;p8"/>
            <p:cNvSpPr/>
            <p:nvPr/>
          </p:nvSpPr>
          <p:spPr>
            <a:xfrm>
              <a:off x="5090725" y="3970295"/>
              <a:ext cx="28179" cy="45170"/>
            </a:xfrm>
            <a:custGeom>
              <a:avLst/>
              <a:gdLst/>
              <a:ahLst/>
              <a:cxnLst/>
              <a:rect l="l" t="t" r="r" b="b"/>
              <a:pathLst>
                <a:path w="471" h="755" extrusionOk="0">
                  <a:moveTo>
                    <a:pt x="320" y="0"/>
                  </a:moveTo>
                  <a:cubicBezTo>
                    <a:pt x="243" y="0"/>
                    <a:pt x="164" y="49"/>
                    <a:pt x="159" y="148"/>
                  </a:cubicBezTo>
                  <a:cubicBezTo>
                    <a:pt x="154" y="220"/>
                    <a:pt x="108" y="288"/>
                    <a:pt x="79" y="351"/>
                  </a:cubicBezTo>
                  <a:cubicBezTo>
                    <a:pt x="39" y="434"/>
                    <a:pt x="11" y="514"/>
                    <a:pt x="6" y="608"/>
                  </a:cubicBezTo>
                  <a:cubicBezTo>
                    <a:pt x="0" y="706"/>
                    <a:pt x="75" y="755"/>
                    <a:pt x="151" y="755"/>
                  </a:cubicBezTo>
                  <a:cubicBezTo>
                    <a:pt x="228" y="755"/>
                    <a:pt x="307" y="706"/>
                    <a:pt x="312" y="608"/>
                  </a:cubicBezTo>
                  <a:cubicBezTo>
                    <a:pt x="317" y="535"/>
                    <a:pt x="363" y="468"/>
                    <a:pt x="393" y="404"/>
                  </a:cubicBezTo>
                  <a:cubicBezTo>
                    <a:pt x="432" y="320"/>
                    <a:pt x="460" y="240"/>
                    <a:pt x="466" y="148"/>
                  </a:cubicBezTo>
                  <a:cubicBezTo>
                    <a:pt x="471" y="49"/>
                    <a:pt x="397"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a typeface="Cambria" panose="02040503050406030204" pitchFamily="18" charset="0"/>
              </a:endParaRPr>
            </a:p>
          </p:txBody>
        </p:sp>
      </p:grpSp>
      <p:sp>
        <p:nvSpPr>
          <p:cNvPr id="37" name="TextBox 36"/>
          <p:cNvSpPr txBox="1"/>
          <p:nvPr/>
        </p:nvSpPr>
        <p:spPr>
          <a:xfrm>
            <a:off x="2393753" y="1021099"/>
            <a:ext cx="7373855" cy="2585323"/>
          </a:xfrm>
          <a:prstGeom prst="rect">
            <a:avLst/>
          </a:prstGeom>
          <a:noFill/>
        </p:spPr>
        <p:txBody>
          <a:bodyPr wrap="square" rtlCol="0">
            <a:spAutoFit/>
          </a:bodyPr>
          <a:lstStyle/>
          <a:p>
            <a:pPr algn="ctr"/>
            <a:r>
              <a:rPr lang="en-US" sz="5400">
                <a:latin typeface="Cambria" panose="02040503050406030204" pitchFamily="18" charset="0"/>
                <a:ea typeface="Cambria" panose="02040503050406030204" pitchFamily="18" charset="0"/>
              </a:rPr>
              <a:t>Vì sao cần xây dựng hệ thống kí hiệu nguyên tố hóa học ?</a:t>
            </a:r>
          </a:p>
        </p:txBody>
      </p:sp>
      <p:pic>
        <p:nvPicPr>
          <p:cNvPr id="2052" name="Picture 4" descr="Hình ảnh về thắc mắc đẹp &quot;hết xẩy&quot; dùng làm background"/>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67531" y="4385838"/>
            <a:ext cx="2265152" cy="243646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bwMode="auto">
          <a:xfrm>
            <a:off x="2735427" y="4530406"/>
            <a:ext cx="8111955" cy="1754326"/>
          </a:xfrm>
          <a:prstGeom prst="rect">
            <a:avLst/>
          </a:prstGeom>
          <a:solidFill>
            <a:srgbClr val="FFFF00"/>
          </a:solidFill>
          <a:ln>
            <a:noFill/>
          </a:ln>
        </p:spPr>
        <p:txBody>
          <a:bodyPr wrap="square" rtlCol="0">
            <a:spAutoFit/>
          </a:bodyPr>
          <a:lstStyle/>
          <a:p>
            <a:pPr algn="just">
              <a:spcBef>
                <a:spcPct val="50000"/>
              </a:spcBef>
            </a:pPr>
            <a:r>
              <a:rPr lang="en-US" sz="3600">
                <a:latin typeface="Cambria" panose="02040503050406030204" pitchFamily="18" charset="0"/>
                <a:ea typeface="Cambria" panose="02040503050406030204" pitchFamily="18" charset="0"/>
              </a:rPr>
              <a:t>Nhằm mục đích thuận lợi cho việc ghi chép ngắn gọn và nhanh chóng người ta xây dựng kí hiệu hóa học.</a:t>
            </a:r>
          </a:p>
        </p:txBody>
      </p:sp>
    </p:spTree>
    <p:extLst>
      <p:ext uri="{BB962C8B-B14F-4D97-AF65-F5344CB8AC3E}">
        <p14:creationId xmlns:p14="http://schemas.microsoft.com/office/powerpoint/2010/main" val="11893102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67874" y="237144"/>
            <a:ext cx="10904561" cy="12747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t>Trước đây, các nhà hoá học sử dụng nhiều kí hiệu khác nhau để biểu diễn cho nguyên tử của các nguyên tố hoá học. Tuy nhiên, những kí hiệu này lại rất rắc rối và không thống nhất giữa các nhà khoa học. </a:t>
            </a:r>
            <a:endParaRPr lang="en-US" sz="2400" dirty="0">
              <a:solidFill>
                <a:srgbClr val="FF0000"/>
              </a:solidFill>
            </a:endParaRPr>
          </a:p>
        </p:txBody>
      </p:sp>
      <p:pic>
        <p:nvPicPr>
          <p:cNvPr id="3" name="Picture 2"/>
          <p:cNvPicPr>
            <a:picLocks noChangeAspect="1"/>
          </p:cNvPicPr>
          <p:nvPr/>
        </p:nvPicPr>
        <p:blipFill>
          <a:blip r:embed="rId3"/>
          <a:stretch>
            <a:fillRect/>
          </a:stretch>
        </p:blipFill>
        <p:spPr>
          <a:xfrm>
            <a:off x="1287780" y="1740218"/>
            <a:ext cx="6782164" cy="3263336"/>
          </a:xfrm>
          <a:prstGeom prst="rect">
            <a:avLst/>
          </a:prstGeom>
        </p:spPr>
      </p:pic>
      <p:sp>
        <p:nvSpPr>
          <p:cNvPr id="10" name="Title 1"/>
          <p:cNvSpPr txBox="1">
            <a:spLocks/>
          </p:cNvSpPr>
          <p:nvPr/>
        </p:nvSpPr>
        <p:spPr>
          <a:xfrm>
            <a:off x="753400" y="5318490"/>
            <a:ext cx="10733508" cy="1039992"/>
          </a:xfrm>
          <a:prstGeom prst="rect">
            <a:avLst/>
          </a:prstGeom>
          <a:solidFill>
            <a:srgbClr val="FFFF0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t>Do đó, để thuận tiện cho việc học tập và nghiên cứu, </a:t>
            </a:r>
            <a:r>
              <a:rPr lang="en-US" sz="2800" b="1">
                <a:solidFill>
                  <a:srgbClr val="FF0000"/>
                </a:solidFill>
              </a:rPr>
              <a:t>IUPAC </a:t>
            </a:r>
            <a:r>
              <a:rPr lang="en-US" sz="2800"/>
              <a:t>đã thống nhất tên gọi và kí hiệu hoá học  (KHHH) của các nguyên tố. </a:t>
            </a:r>
          </a:p>
        </p:txBody>
      </p:sp>
    </p:spTree>
    <p:extLst>
      <p:ext uri="{BB962C8B-B14F-4D97-AF65-F5344CB8AC3E}">
        <p14:creationId xmlns:p14="http://schemas.microsoft.com/office/powerpoint/2010/main" val="33669964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0889" y="2129350"/>
            <a:ext cx="1423410" cy="3046988"/>
          </a:xfrm>
          <a:prstGeom prst="rect">
            <a:avLst/>
          </a:prstGeom>
          <a:noFill/>
          <a:ln w="57150">
            <a:solidFill>
              <a:srgbClr val="00B0F0"/>
            </a:solidFill>
            <a:prstDash val="dash"/>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Các kí hiệu hóa học của các nguyên tố được biểu diễn như thế nào ?</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7" name="Picture 2" descr="Hình ảnh Dấu Chấm Hỏi PNG , Câu Hỏi Clipart, Dấu Hỏi Sáng Tạo, Nghi Ngờ PNG  miễn phí tải tập tin PSDComment và Vector"/>
          <p:cNvPicPr>
            <a:picLocks noChangeAspect="1" noChangeArrowheads="1"/>
          </p:cNvPicPr>
          <p:nvPr/>
        </p:nvPicPr>
        <p:blipFill rotWithShape="1">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l="21547" r="24847" b="9218"/>
          <a:stretch/>
        </p:blipFill>
        <p:spPr bwMode="auto">
          <a:xfrm>
            <a:off x="420888" y="451160"/>
            <a:ext cx="745404" cy="12623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441802" y="451159"/>
            <a:ext cx="9338998" cy="5717411"/>
          </a:xfrm>
          <a:prstGeom prst="rect">
            <a:avLst/>
          </a:prstGeom>
        </p:spPr>
      </p:pic>
    </p:spTree>
    <p:extLst>
      <p:ext uri="{BB962C8B-B14F-4D97-AF65-F5344CB8AC3E}">
        <p14:creationId xmlns:p14="http://schemas.microsoft.com/office/powerpoint/2010/main" val="31275292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87115745-2F8B-4195-AD23-8A2542AF7C2C}" type="slidenum">
              <a:rPr lang="zh-CN" altLang="en-US" smtClean="0"/>
              <a:t>28</a:t>
            </a:fld>
            <a:endParaRPr lang="zh-CN" altLang="en-US"/>
          </a:p>
        </p:txBody>
      </p:sp>
      <p:sp>
        <p:nvSpPr>
          <p:cNvPr id="88" name="矩形 87"/>
          <p:cNvSpPr/>
          <p:nvPr/>
        </p:nvSpPr>
        <p:spPr>
          <a:xfrm>
            <a:off x="5533574" y="3497043"/>
            <a:ext cx="2792083" cy="1115141"/>
          </a:xfrm>
          <a:prstGeom prst="rect">
            <a:avLst/>
          </a:prstGeom>
          <a:solidFill>
            <a:srgbClr val="F36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7">
              <a:solidFill>
                <a:schemeClr val="bg1">
                  <a:lumMod val="85000"/>
                </a:schemeClr>
              </a:solidFill>
            </a:endParaRPr>
          </a:p>
        </p:txBody>
      </p:sp>
      <p:sp>
        <p:nvSpPr>
          <p:cNvPr id="90" name="文本框 8"/>
          <p:cNvSpPr txBox="1"/>
          <p:nvPr/>
        </p:nvSpPr>
        <p:spPr>
          <a:xfrm>
            <a:off x="8383189" y="3731447"/>
            <a:ext cx="3585056" cy="646331"/>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b="1">
                <a:solidFill>
                  <a:srgbClr val="EC3730"/>
                </a:solidFill>
                <a:ea typeface="微软雅黑" pitchFamily="34" charset="-122"/>
              </a:rPr>
              <a:t>Mỗi nguyên tố được biểu diễn bằng một kí hiệu riêng.</a:t>
            </a:r>
            <a:endParaRPr lang="en-US" altLang="zh-CN" sz="1600" b="1" dirty="0">
              <a:solidFill>
                <a:schemeClr val="tx1">
                  <a:lumMod val="65000"/>
                  <a:lumOff val="35000"/>
                </a:schemeClr>
              </a:solidFill>
              <a:ea typeface="微软雅黑" pitchFamily="34" charset="-122"/>
            </a:endParaRPr>
          </a:p>
        </p:txBody>
      </p:sp>
      <p:sp>
        <p:nvSpPr>
          <p:cNvPr id="95" name="矩形 94"/>
          <p:cNvSpPr/>
          <p:nvPr/>
        </p:nvSpPr>
        <p:spPr>
          <a:xfrm>
            <a:off x="5533574" y="2126299"/>
            <a:ext cx="2801143" cy="1115141"/>
          </a:xfrm>
          <a:prstGeom prst="rect">
            <a:avLst/>
          </a:prstGeom>
          <a:solidFill>
            <a:srgbClr val="EC3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7">
              <a:solidFill>
                <a:schemeClr val="tx1">
                  <a:lumMod val="65000"/>
                  <a:lumOff val="35000"/>
                </a:schemeClr>
              </a:solidFill>
            </a:endParaRPr>
          </a:p>
        </p:txBody>
      </p:sp>
      <p:sp>
        <p:nvSpPr>
          <p:cNvPr id="97" name="文本框 8"/>
          <p:cNvSpPr txBox="1"/>
          <p:nvPr/>
        </p:nvSpPr>
        <p:spPr>
          <a:xfrm>
            <a:off x="8352778" y="1919775"/>
            <a:ext cx="3585054" cy="1477328"/>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b="1">
                <a:solidFill>
                  <a:srgbClr val="EC3730"/>
                </a:solidFill>
                <a:ea typeface="微软雅黑" pitchFamily="34" charset="-122"/>
              </a:rPr>
              <a:t>Gồm một hay hai chữ cái trong tên gọi</a:t>
            </a:r>
          </a:p>
          <a:p>
            <a:pPr algn="just"/>
            <a:r>
              <a:rPr lang="en-US" altLang="zh-CN" b="1">
                <a:ea typeface="微软雅黑" pitchFamily="34" charset="-122"/>
              </a:rPr>
              <a:t>(Chữ cái </a:t>
            </a:r>
            <a:r>
              <a:rPr lang="en-US" altLang="zh-CN" b="1">
                <a:solidFill>
                  <a:srgbClr val="FF0000"/>
                </a:solidFill>
                <a:ea typeface="微软雅黑" pitchFamily="34" charset="-122"/>
              </a:rPr>
              <a:t>đầu</a:t>
            </a:r>
            <a:r>
              <a:rPr lang="en-US" altLang="zh-CN" b="1">
                <a:ea typeface="微软雅黑" pitchFamily="34" charset="-122"/>
              </a:rPr>
              <a:t> tiên viết </a:t>
            </a:r>
            <a:r>
              <a:rPr lang="en-US" altLang="zh-CN" b="1">
                <a:solidFill>
                  <a:srgbClr val="FF0000"/>
                </a:solidFill>
                <a:ea typeface="微软雅黑" pitchFamily="34" charset="-122"/>
              </a:rPr>
              <a:t>in hoa </a:t>
            </a:r>
            <a:r>
              <a:rPr lang="en-US" altLang="zh-CN" b="1">
                <a:ea typeface="微软雅黑" pitchFamily="34" charset="-122"/>
              </a:rPr>
              <a:t>và nếu có chữ cái thứ </a:t>
            </a:r>
            <a:r>
              <a:rPr lang="en-US" altLang="zh-CN" b="1">
                <a:solidFill>
                  <a:srgbClr val="FF0000"/>
                </a:solidFill>
                <a:ea typeface="微软雅黑" pitchFamily="34" charset="-122"/>
              </a:rPr>
              <a:t>hai</a:t>
            </a:r>
            <a:r>
              <a:rPr lang="en-US" altLang="zh-CN" b="1">
                <a:ea typeface="微软雅黑" pitchFamily="34" charset="-122"/>
              </a:rPr>
              <a:t> thì viết </a:t>
            </a:r>
            <a:r>
              <a:rPr lang="en-US" altLang="zh-CN" b="1">
                <a:solidFill>
                  <a:srgbClr val="FF0000"/>
                </a:solidFill>
                <a:ea typeface="微软雅黑" pitchFamily="34" charset="-122"/>
              </a:rPr>
              <a:t>thường</a:t>
            </a:r>
            <a:r>
              <a:rPr lang="en-US" altLang="zh-CN" b="1">
                <a:ea typeface="微软雅黑" pitchFamily="34" charset="-122"/>
              </a:rPr>
              <a:t>). </a:t>
            </a:r>
            <a:endParaRPr lang="en-US" altLang="zh-CN" sz="1600" b="1" dirty="0">
              <a:ea typeface="微软雅黑" pitchFamily="34" charset="-122"/>
            </a:endParaRPr>
          </a:p>
        </p:txBody>
      </p:sp>
      <p:sp>
        <p:nvSpPr>
          <p:cNvPr id="102" name="矩形 101"/>
          <p:cNvSpPr/>
          <p:nvPr/>
        </p:nvSpPr>
        <p:spPr>
          <a:xfrm>
            <a:off x="5572494" y="4855527"/>
            <a:ext cx="2780284" cy="1115141"/>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7">
              <a:solidFill>
                <a:schemeClr val="tx1">
                  <a:lumMod val="65000"/>
                  <a:lumOff val="35000"/>
                </a:schemeClr>
              </a:solidFill>
            </a:endParaRPr>
          </a:p>
        </p:txBody>
      </p:sp>
      <p:sp>
        <p:nvSpPr>
          <p:cNvPr id="104" name="文本框 8"/>
          <p:cNvSpPr txBox="1"/>
          <p:nvPr/>
        </p:nvSpPr>
        <p:spPr>
          <a:xfrm>
            <a:off x="8410308" y="4866755"/>
            <a:ext cx="3585054" cy="1200329"/>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b="1">
                <a:solidFill>
                  <a:srgbClr val="EC3730"/>
                </a:solidFill>
                <a:ea typeface="微软雅黑" pitchFamily="34" charset="-122"/>
              </a:rPr>
              <a:t>Mỗi KHHH không chỉ biểu diễn một nguyên tố mà còn biểu </a:t>
            </a:r>
            <a:r>
              <a:rPr lang="en-US" altLang="zh-CN" b="1">
                <a:ea typeface="微软雅黑" pitchFamily="34" charset="-122"/>
              </a:rPr>
              <a:t>diễn một nguyên tử của nguyên tố đó.</a:t>
            </a:r>
            <a:endParaRPr lang="en-US" altLang="zh-CN" sz="1600" b="1" dirty="0">
              <a:ea typeface="微软雅黑" pitchFamily="34" charset="-122"/>
            </a:endParaRPr>
          </a:p>
        </p:txBody>
      </p:sp>
      <p:sp>
        <p:nvSpPr>
          <p:cNvPr id="51" name="Title 1"/>
          <p:cNvSpPr txBox="1">
            <a:spLocks/>
          </p:cNvSpPr>
          <p:nvPr/>
        </p:nvSpPr>
        <p:spPr>
          <a:xfrm>
            <a:off x="1062006" y="156268"/>
            <a:ext cx="10067844" cy="1397363"/>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ct val="50000"/>
              </a:spcBef>
            </a:pPr>
            <a:r>
              <a:rPr lang="en-US" altLang="en-US" sz="2400" b="1"/>
              <a:t>Do có một số nguyên tố có cùng chữ cái đầu tiên trong tên gọi, nếu dùng một chữ cái thì rất khó phân biệt KHHH của các nguyên tố khác nhau nên trong nhiều trường hợp, KHHH phải được biểu diễn bằng hai chữ cái để phân biệt</a:t>
            </a:r>
          </a:p>
        </p:txBody>
      </p:sp>
      <p:sp>
        <p:nvSpPr>
          <p:cNvPr id="22" name="TextBox 21"/>
          <p:cNvSpPr txBox="1"/>
          <p:nvPr/>
        </p:nvSpPr>
        <p:spPr bwMode="auto">
          <a:xfrm>
            <a:off x="5866722" y="3597358"/>
            <a:ext cx="205920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2000">
                <a:solidFill>
                  <a:schemeClr val="bg1"/>
                </a:solidFill>
                <a:latin typeface="Times New Roman" panose="02020603050405020304" pitchFamily="18" charset="0"/>
                <a:cs typeface="Times New Roman" panose="02020603050405020304" pitchFamily="18" charset="0"/>
              </a:rPr>
              <a:t>Tên</a:t>
            </a:r>
            <a:r>
              <a:rPr lang="en-US" sz="2000">
                <a:latin typeface="Times New Roman" panose="02020603050405020304" pitchFamily="18" charset="0"/>
                <a:cs typeface="Times New Roman" panose="02020603050405020304" pitchFamily="18" charset="0"/>
              </a:rPr>
              <a:t>	</a:t>
            </a:r>
            <a:r>
              <a:rPr lang="en-US" sz="2000">
                <a:solidFill>
                  <a:srgbClr val="FFFF00"/>
                </a:solidFill>
                <a:latin typeface="Times New Roman" panose="02020603050405020304" pitchFamily="18" charset="0"/>
                <a:cs typeface="Times New Roman" panose="02020603050405020304" pitchFamily="18" charset="0"/>
              </a:rPr>
              <a:t>KHHH</a:t>
            </a:r>
          </a:p>
          <a:p>
            <a:pPr>
              <a:spcBef>
                <a:spcPct val="50000"/>
              </a:spcBef>
            </a:pPr>
            <a:r>
              <a:rPr lang="en-US" altLang="zh-CN" sz="2000" b="1">
                <a:solidFill>
                  <a:schemeClr val="bg1"/>
                </a:solidFill>
                <a:latin typeface="Times New Roman" panose="02020603050405020304" pitchFamily="18" charset="0"/>
                <a:ea typeface="微软雅黑" pitchFamily="34" charset="-122"/>
                <a:cs typeface="Times New Roman" panose="02020603050405020304" pitchFamily="18" charset="0"/>
              </a:rPr>
              <a:t>Helium </a:t>
            </a:r>
            <a:r>
              <a:rPr lang="en-US" sz="2000" b="1">
                <a:solidFill>
                  <a:schemeClr val="bg1"/>
                </a:solidFill>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     </a:t>
            </a:r>
            <a:r>
              <a:rPr lang="en-US" sz="2000">
                <a:solidFill>
                  <a:srgbClr val="FFFF00"/>
                </a:solidFill>
                <a:latin typeface="Times New Roman" panose="02020603050405020304" pitchFamily="18" charset="0"/>
                <a:cs typeface="Times New Roman" panose="02020603050405020304" pitchFamily="18" charset="0"/>
              </a:rPr>
              <a:t>He</a:t>
            </a:r>
          </a:p>
        </p:txBody>
      </p:sp>
      <p:sp>
        <p:nvSpPr>
          <p:cNvPr id="53" name="TextBox 52"/>
          <p:cNvSpPr txBox="1"/>
          <p:nvPr/>
        </p:nvSpPr>
        <p:spPr bwMode="auto">
          <a:xfrm>
            <a:off x="5817021" y="2294967"/>
            <a:ext cx="217672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2000">
                <a:solidFill>
                  <a:schemeClr val="bg1"/>
                </a:solidFill>
                <a:latin typeface="Times New Roman" panose="02020603050405020304" pitchFamily="18" charset="0"/>
                <a:cs typeface="Times New Roman" panose="02020603050405020304" pitchFamily="18" charset="0"/>
              </a:rPr>
              <a:t>Tên</a:t>
            </a:r>
            <a:r>
              <a:rPr lang="en-US" sz="2000">
                <a:latin typeface="Times New Roman" panose="02020603050405020304" pitchFamily="18" charset="0"/>
                <a:cs typeface="Times New Roman" panose="02020603050405020304" pitchFamily="18" charset="0"/>
              </a:rPr>
              <a:t>	</a:t>
            </a:r>
            <a:r>
              <a:rPr lang="en-US" sz="2000">
                <a:solidFill>
                  <a:srgbClr val="FFFF00"/>
                </a:solidFill>
                <a:latin typeface="Times New Roman" panose="02020603050405020304" pitchFamily="18" charset="0"/>
                <a:cs typeface="Times New Roman" panose="02020603050405020304" pitchFamily="18" charset="0"/>
              </a:rPr>
              <a:t>KHHH</a:t>
            </a:r>
          </a:p>
          <a:p>
            <a:pPr>
              <a:spcBef>
                <a:spcPct val="50000"/>
              </a:spcBef>
            </a:pPr>
            <a:r>
              <a:rPr lang="en-US" sz="2000" b="1">
                <a:solidFill>
                  <a:schemeClr val="bg1"/>
                </a:solidFill>
                <a:latin typeface="Times New Roman" panose="02020603050405020304" pitchFamily="18" charset="0"/>
                <a:ea typeface="微软雅黑" pitchFamily="34" charset="-122"/>
                <a:cs typeface="Times New Roman" panose="02020603050405020304" pitchFamily="18" charset="0"/>
              </a:rPr>
              <a:t>Calcium</a:t>
            </a:r>
            <a:r>
              <a:rPr lang="en-US" sz="2000">
                <a:latin typeface="Times New Roman" panose="02020603050405020304" pitchFamily="18" charset="0"/>
                <a:cs typeface="Times New Roman" panose="02020603050405020304" pitchFamily="18" charset="0"/>
              </a:rPr>
              <a:t>	</a:t>
            </a:r>
            <a:endParaRPr lang="en-US" sz="2000">
              <a:solidFill>
                <a:srgbClr val="FFFF00"/>
              </a:solidFill>
              <a:latin typeface="Times New Roman" panose="02020603050405020304" pitchFamily="18" charset="0"/>
              <a:cs typeface="Times New Roman" panose="02020603050405020304" pitchFamily="18" charset="0"/>
            </a:endParaRPr>
          </a:p>
        </p:txBody>
      </p:sp>
      <p:sp>
        <p:nvSpPr>
          <p:cNvPr id="54" name="TextBox 53"/>
          <p:cNvSpPr txBox="1"/>
          <p:nvPr/>
        </p:nvSpPr>
        <p:spPr bwMode="auto">
          <a:xfrm>
            <a:off x="5660902" y="5190392"/>
            <a:ext cx="5106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2000">
                <a:solidFill>
                  <a:srgbClr val="FFFF00"/>
                </a:solidFill>
                <a:latin typeface="Times New Roman" panose="02020603050405020304" pitchFamily="18" charset="0"/>
                <a:cs typeface="Times New Roman" panose="02020603050405020304" pitchFamily="18" charset="0"/>
              </a:rPr>
              <a:t>O</a:t>
            </a:r>
          </a:p>
        </p:txBody>
      </p:sp>
      <p:sp>
        <p:nvSpPr>
          <p:cNvPr id="23" name="Left Brace 22"/>
          <p:cNvSpPr/>
          <p:nvPr/>
        </p:nvSpPr>
        <p:spPr>
          <a:xfrm>
            <a:off x="6095928" y="4890924"/>
            <a:ext cx="122995" cy="1016916"/>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p:cNvSpPr txBox="1"/>
          <p:nvPr/>
        </p:nvSpPr>
        <p:spPr bwMode="auto">
          <a:xfrm>
            <a:off x="6194706" y="4848194"/>
            <a:ext cx="23470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2000">
                <a:solidFill>
                  <a:schemeClr val="bg1"/>
                </a:solidFill>
                <a:latin typeface="Times New Roman" panose="02020603050405020304" pitchFamily="18" charset="0"/>
                <a:cs typeface="Times New Roman" panose="02020603050405020304" pitchFamily="18" charset="0"/>
              </a:rPr>
              <a:t>Nguyên tố Oxygen</a:t>
            </a:r>
          </a:p>
        </p:txBody>
      </p:sp>
      <p:sp>
        <p:nvSpPr>
          <p:cNvPr id="57" name="TextBox 56"/>
          <p:cNvSpPr txBox="1"/>
          <p:nvPr/>
        </p:nvSpPr>
        <p:spPr bwMode="auto">
          <a:xfrm>
            <a:off x="6290710" y="5303751"/>
            <a:ext cx="20927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2000">
                <a:solidFill>
                  <a:srgbClr val="FFFF00"/>
                </a:solidFill>
                <a:latin typeface="Times New Roman" panose="02020603050405020304" pitchFamily="18" charset="0"/>
                <a:cs typeface="Times New Roman" panose="02020603050405020304" pitchFamily="18" charset="0"/>
              </a:rPr>
              <a:t>Một nguyên tử Oxygen</a:t>
            </a:r>
          </a:p>
        </p:txBody>
      </p:sp>
      <p:sp>
        <p:nvSpPr>
          <p:cNvPr id="58" name="TextBox 57"/>
          <p:cNvSpPr txBox="1"/>
          <p:nvPr/>
        </p:nvSpPr>
        <p:spPr bwMode="auto">
          <a:xfrm>
            <a:off x="7072425" y="2734952"/>
            <a:ext cx="8625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2000">
                <a:solidFill>
                  <a:srgbClr val="FFFF00"/>
                </a:solidFill>
                <a:latin typeface="Times New Roman" panose="02020603050405020304" pitchFamily="18" charset="0"/>
                <a:cs typeface="Times New Roman" panose="02020603050405020304" pitchFamily="18" charset="0"/>
              </a:rPr>
              <a:t>Ca</a:t>
            </a:r>
          </a:p>
        </p:txBody>
      </p:sp>
      <p:sp>
        <p:nvSpPr>
          <p:cNvPr id="60" name="Rectangle 59"/>
          <p:cNvSpPr/>
          <p:nvPr/>
        </p:nvSpPr>
        <p:spPr>
          <a:xfrm>
            <a:off x="629696" y="6158289"/>
            <a:ext cx="10991273" cy="461665"/>
          </a:xfrm>
          <a:prstGeom prst="rect">
            <a:avLst/>
          </a:prstGeom>
          <a:solidFill>
            <a:schemeClr val="accent4">
              <a:lumMod val="40000"/>
              <a:lumOff val="60000"/>
            </a:schemeClr>
          </a:solidFill>
        </p:spPr>
        <p:txBody>
          <a:bodyPr wrap="square">
            <a:spAutoFit/>
          </a:bodyPr>
          <a:lstStyle/>
          <a:p>
            <a:pPr algn="ctr"/>
            <a:r>
              <a:rPr lang="en-US" sz="2400">
                <a:latin typeface="Arial" panose="020B0604020202020204" pitchFamily="34" charset="0"/>
              </a:rPr>
              <a:t>Một số trường hợp, KHHH của nguyên tố không tương ứng với tên theo IUPAC</a:t>
            </a:r>
            <a:endParaRPr lang="en-US" sz="2400"/>
          </a:p>
        </p:txBody>
      </p:sp>
      <p:sp>
        <p:nvSpPr>
          <p:cNvPr id="38" name="Title 1"/>
          <p:cNvSpPr txBox="1">
            <a:spLocks/>
          </p:cNvSpPr>
          <p:nvPr/>
        </p:nvSpPr>
        <p:spPr>
          <a:xfrm>
            <a:off x="1053483" y="354409"/>
            <a:ext cx="10252087" cy="967203"/>
          </a:xfrm>
          <a:prstGeom prst="rect">
            <a:avLst/>
          </a:prstGeom>
          <a:solidFill>
            <a:srgbClr val="FFFF0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ct val="50000"/>
              </a:spcBef>
            </a:pPr>
            <a:r>
              <a:rPr lang="en-US" altLang="en-US" sz="2800" b="1"/>
              <a:t>Nếu quy ước tất cả kí hiệu hóa học bằng một chữ cái đầu tiên trong tên gọi các nguyên tố thì gặp khó khăn gì ?</a:t>
            </a:r>
          </a:p>
        </p:txBody>
      </p:sp>
      <p:pic>
        <p:nvPicPr>
          <p:cNvPr id="24" name="Picture 23"/>
          <p:cNvPicPr>
            <a:picLocks noChangeAspect="1"/>
          </p:cNvPicPr>
          <p:nvPr/>
        </p:nvPicPr>
        <p:blipFill>
          <a:blip r:embed="rId3"/>
          <a:stretch>
            <a:fillRect/>
          </a:stretch>
        </p:blipFill>
        <p:spPr>
          <a:xfrm>
            <a:off x="489073" y="1634368"/>
            <a:ext cx="4504146" cy="4377269"/>
          </a:xfrm>
          <a:prstGeom prst="rect">
            <a:avLst/>
          </a:prstGeom>
        </p:spPr>
      </p:pic>
    </p:spTree>
    <p:extLst>
      <p:ext uri="{BB962C8B-B14F-4D97-AF65-F5344CB8AC3E}">
        <p14:creationId xmlns:p14="http://schemas.microsoft.com/office/powerpoint/2010/main" val="10547228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9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90" grpId="0"/>
      <p:bldP spid="95" grpId="0" animBg="1"/>
      <p:bldP spid="97" grpId="0"/>
      <p:bldP spid="102" grpId="0" animBg="1"/>
      <p:bldP spid="104" grpId="0"/>
      <p:bldP spid="51" grpId="0" animBg="1"/>
      <p:bldP spid="51" grpId="1" animBg="1"/>
      <p:bldP spid="22" grpId="0"/>
      <p:bldP spid="53" grpId="0"/>
      <p:bldP spid="54" grpId="0"/>
      <p:bldP spid="23" grpId="0" animBg="1"/>
      <p:bldP spid="56" grpId="0"/>
      <p:bldP spid="57" grpId="0"/>
      <p:bldP spid="58" grpId="0"/>
      <p:bldP spid="60" grpId="0" animBg="1"/>
      <p:bldP spid="38" grpId="0" animBg="1"/>
      <p:bldP spid="3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13794833"/>
              </p:ext>
            </p:extLst>
          </p:nvPr>
        </p:nvGraphicFramePr>
        <p:xfrm>
          <a:off x="972458" y="1343779"/>
          <a:ext cx="6923314" cy="4011992"/>
        </p:xfrm>
        <a:graphic>
          <a:graphicData uri="http://schemas.openxmlformats.org/drawingml/2006/table">
            <a:tbl>
              <a:tblPr firstRow="1" bandRow="1">
                <a:tableStyleId>{21E4AEA4-8DFA-4A89-87EB-49C32662AFE0}</a:tableStyleId>
              </a:tblPr>
              <a:tblGrid>
                <a:gridCol w="2598056">
                  <a:extLst>
                    <a:ext uri="{9D8B030D-6E8A-4147-A177-3AD203B41FA5}">
                      <a16:colId xmlns:a16="http://schemas.microsoft.com/office/drawing/2014/main" val="3493636221"/>
                    </a:ext>
                  </a:extLst>
                </a:gridCol>
                <a:gridCol w="2104572">
                  <a:extLst>
                    <a:ext uri="{9D8B030D-6E8A-4147-A177-3AD203B41FA5}">
                      <a16:colId xmlns:a16="http://schemas.microsoft.com/office/drawing/2014/main" val="3412122892"/>
                    </a:ext>
                  </a:extLst>
                </a:gridCol>
                <a:gridCol w="2220686">
                  <a:extLst>
                    <a:ext uri="{9D8B030D-6E8A-4147-A177-3AD203B41FA5}">
                      <a16:colId xmlns:a16="http://schemas.microsoft.com/office/drawing/2014/main" val="1796509478"/>
                    </a:ext>
                  </a:extLst>
                </a:gridCol>
              </a:tblGrid>
              <a:tr h="501499">
                <a:tc>
                  <a:txBody>
                    <a:bodyPr/>
                    <a:lstStyle/>
                    <a:p>
                      <a:pPr algn="ctr"/>
                      <a:r>
                        <a:rPr lang="en-US"/>
                        <a:t>Tên</a:t>
                      </a:r>
                      <a:r>
                        <a:rPr lang="en-US" baseline="0"/>
                        <a:t> hiện tại (IUPAC)</a:t>
                      </a:r>
                      <a:endParaRPr lang="en-US"/>
                    </a:p>
                  </a:txBody>
                  <a:tcPr/>
                </a:tc>
                <a:tc>
                  <a:txBody>
                    <a:bodyPr/>
                    <a:lstStyle/>
                    <a:p>
                      <a:pPr algn="ctr"/>
                      <a:r>
                        <a:rPr lang="en-US"/>
                        <a:t>Tê</a:t>
                      </a:r>
                      <a:r>
                        <a:rPr lang="en-US" baseline="0"/>
                        <a:t>n Latin</a:t>
                      </a:r>
                      <a:endParaRPr lang="en-US"/>
                    </a:p>
                  </a:txBody>
                  <a:tcPr/>
                </a:tc>
                <a:tc>
                  <a:txBody>
                    <a:bodyPr/>
                    <a:lstStyle/>
                    <a:p>
                      <a:pPr algn="ctr"/>
                      <a:r>
                        <a:rPr lang="en-US"/>
                        <a:t>Kí</a:t>
                      </a:r>
                      <a:r>
                        <a:rPr lang="en-US" baseline="0"/>
                        <a:t> hiệu hóa học</a:t>
                      </a:r>
                      <a:endParaRPr lang="en-US"/>
                    </a:p>
                  </a:txBody>
                  <a:tcPr/>
                </a:tc>
                <a:extLst>
                  <a:ext uri="{0D108BD9-81ED-4DB2-BD59-A6C34878D82A}">
                    <a16:rowId xmlns:a16="http://schemas.microsoft.com/office/drawing/2014/main" val="945812456"/>
                  </a:ext>
                </a:extLst>
              </a:tr>
              <a:tr h="501499">
                <a:tc>
                  <a:txBody>
                    <a:bodyPr/>
                    <a:lstStyle/>
                    <a:p>
                      <a:pPr algn="ctr"/>
                      <a:r>
                        <a:rPr lang="vi-VN">
                          <a:solidFill>
                            <a:srgbClr val="000000"/>
                          </a:solidFill>
                          <a:latin typeface="Arial" panose="020B0604020202020204" pitchFamily="34" charset="0"/>
                        </a:rPr>
                        <a:t>Gold </a:t>
                      </a:r>
                      <a:endParaRPr lang="en-US"/>
                    </a:p>
                  </a:txBody>
                  <a:tcPr/>
                </a:tc>
                <a:tc>
                  <a:txBody>
                    <a:bodyPr/>
                    <a:lstStyle/>
                    <a:p>
                      <a:pPr algn="ctr"/>
                      <a:r>
                        <a:rPr lang="vi-VN">
                          <a:solidFill>
                            <a:srgbClr val="000000"/>
                          </a:solidFill>
                          <a:latin typeface="Arial" panose="020B0604020202020204" pitchFamily="34" charset="0"/>
                        </a:rPr>
                        <a:t>Aurum</a:t>
                      </a:r>
                      <a:endParaRPr lang="en-US"/>
                    </a:p>
                  </a:txBody>
                  <a:tcPr/>
                </a:tc>
                <a:tc>
                  <a:txBody>
                    <a:bodyPr/>
                    <a:lstStyle/>
                    <a:p>
                      <a:pPr algn="ctr"/>
                      <a:r>
                        <a:rPr lang="vi-VN">
                          <a:solidFill>
                            <a:srgbClr val="000000"/>
                          </a:solidFill>
                          <a:latin typeface="Arial" panose="020B0604020202020204" pitchFamily="34" charset="0"/>
                        </a:rPr>
                        <a:t>Au </a:t>
                      </a:r>
                      <a:endParaRPr lang="en-US"/>
                    </a:p>
                  </a:txBody>
                  <a:tcPr/>
                </a:tc>
                <a:extLst>
                  <a:ext uri="{0D108BD9-81ED-4DB2-BD59-A6C34878D82A}">
                    <a16:rowId xmlns:a16="http://schemas.microsoft.com/office/drawing/2014/main" val="3056731559"/>
                  </a:ext>
                </a:extLst>
              </a:tr>
              <a:tr h="501499">
                <a:tc>
                  <a:txBody>
                    <a:bodyPr/>
                    <a:lstStyle/>
                    <a:p>
                      <a:pPr algn="ctr"/>
                      <a:r>
                        <a:rPr lang="vi-VN">
                          <a:solidFill>
                            <a:srgbClr val="000000"/>
                          </a:solidFill>
                          <a:latin typeface="Arial" panose="020B0604020202020204" pitchFamily="34" charset="0"/>
                        </a:rPr>
                        <a:t>Lead </a:t>
                      </a:r>
                      <a:endParaRPr lang="en-US"/>
                    </a:p>
                  </a:txBody>
                  <a:tcPr/>
                </a:tc>
                <a:tc>
                  <a:txBody>
                    <a:bodyPr/>
                    <a:lstStyle/>
                    <a:p>
                      <a:pPr algn="ctr"/>
                      <a:r>
                        <a:rPr lang="vi-VN">
                          <a:solidFill>
                            <a:srgbClr val="000000"/>
                          </a:solidFill>
                          <a:latin typeface="Arial" panose="020B0604020202020204" pitchFamily="34" charset="0"/>
                        </a:rPr>
                        <a:t>Plumbum</a:t>
                      </a:r>
                      <a:endParaRPr lang="en-US"/>
                    </a:p>
                  </a:txBody>
                  <a:tcPr/>
                </a:tc>
                <a:tc>
                  <a:txBody>
                    <a:bodyPr/>
                    <a:lstStyle/>
                    <a:p>
                      <a:pPr algn="ctr"/>
                      <a:r>
                        <a:rPr lang="vi-VN">
                          <a:solidFill>
                            <a:srgbClr val="000000"/>
                          </a:solidFill>
                          <a:latin typeface="Arial" panose="020B0604020202020204" pitchFamily="34" charset="0"/>
                        </a:rPr>
                        <a:t>Pb </a:t>
                      </a:r>
                      <a:endParaRPr lang="en-US"/>
                    </a:p>
                  </a:txBody>
                  <a:tcPr/>
                </a:tc>
                <a:extLst>
                  <a:ext uri="{0D108BD9-81ED-4DB2-BD59-A6C34878D82A}">
                    <a16:rowId xmlns:a16="http://schemas.microsoft.com/office/drawing/2014/main" val="3805268951"/>
                  </a:ext>
                </a:extLst>
              </a:tr>
              <a:tr h="501499">
                <a:tc>
                  <a:txBody>
                    <a:bodyPr/>
                    <a:lstStyle/>
                    <a:p>
                      <a:pPr algn="ctr"/>
                      <a:r>
                        <a:rPr lang="vi-VN">
                          <a:solidFill>
                            <a:srgbClr val="000000"/>
                          </a:solidFill>
                          <a:latin typeface="Arial" panose="020B0604020202020204" pitchFamily="34" charset="0"/>
                        </a:rPr>
                        <a:t>Sodium</a:t>
                      </a:r>
                      <a:endParaRPr lang="en-US"/>
                    </a:p>
                  </a:txBody>
                  <a:tcPr/>
                </a:tc>
                <a:tc>
                  <a:txBody>
                    <a:bodyPr/>
                    <a:lstStyle/>
                    <a:p>
                      <a:pPr algn="ctr"/>
                      <a:r>
                        <a:rPr lang="vi-VN">
                          <a:solidFill>
                            <a:srgbClr val="000000"/>
                          </a:solidFill>
                          <a:latin typeface="Arial" panose="020B0604020202020204" pitchFamily="34" charset="0"/>
                        </a:rPr>
                        <a:t>Natrium</a:t>
                      </a:r>
                      <a:endParaRPr lang="en-US"/>
                    </a:p>
                  </a:txBody>
                  <a:tcPr/>
                </a:tc>
                <a:tc>
                  <a:txBody>
                    <a:bodyPr/>
                    <a:lstStyle/>
                    <a:p>
                      <a:pPr algn="ctr"/>
                      <a:r>
                        <a:rPr lang="vi-VN">
                          <a:solidFill>
                            <a:srgbClr val="000000"/>
                          </a:solidFill>
                          <a:latin typeface="Arial" panose="020B0604020202020204" pitchFamily="34" charset="0"/>
                        </a:rPr>
                        <a:t>Na </a:t>
                      </a:r>
                      <a:endParaRPr lang="en-US"/>
                    </a:p>
                  </a:txBody>
                  <a:tcPr/>
                </a:tc>
                <a:extLst>
                  <a:ext uri="{0D108BD9-81ED-4DB2-BD59-A6C34878D82A}">
                    <a16:rowId xmlns:a16="http://schemas.microsoft.com/office/drawing/2014/main" val="523200701"/>
                  </a:ext>
                </a:extLst>
              </a:tr>
              <a:tr h="501499">
                <a:tc>
                  <a:txBody>
                    <a:bodyPr/>
                    <a:lstStyle/>
                    <a:p>
                      <a:pPr algn="ctr"/>
                      <a:r>
                        <a:rPr lang="vi-VN">
                          <a:solidFill>
                            <a:srgbClr val="000000"/>
                          </a:solidFill>
                          <a:latin typeface="Arial" panose="020B0604020202020204" pitchFamily="34" charset="0"/>
                        </a:rPr>
                        <a:t>Iron</a:t>
                      </a:r>
                      <a:endParaRPr lang="en-US"/>
                    </a:p>
                  </a:txBody>
                  <a:tcPr/>
                </a:tc>
                <a:tc>
                  <a:txBody>
                    <a:bodyPr/>
                    <a:lstStyle/>
                    <a:p>
                      <a:pPr algn="ctr"/>
                      <a:r>
                        <a:rPr lang="vi-VN">
                          <a:solidFill>
                            <a:srgbClr val="000000"/>
                          </a:solidFill>
                          <a:latin typeface="Arial" panose="020B0604020202020204" pitchFamily="34" charset="0"/>
                        </a:rPr>
                        <a:t>Ferrum</a:t>
                      </a:r>
                      <a:endParaRPr lang="en-US"/>
                    </a:p>
                  </a:txBody>
                  <a:tcPr/>
                </a:tc>
                <a:tc>
                  <a:txBody>
                    <a:bodyPr/>
                    <a:lstStyle/>
                    <a:p>
                      <a:pPr algn="ctr"/>
                      <a:r>
                        <a:rPr lang="vi-VN">
                          <a:solidFill>
                            <a:srgbClr val="000000"/>
                          </a:solidFill>
                          <a:latin typeface="Arial" panose="020B0604020202020204" pitchFamily="34" charset="0"/>
                        </a:rPr>
                        <a:t>Fe </a:t>
                      </a:r>
                      <a:endParaRPr lang="en-US"/>
                    </a:p>
                  </a:txBody>
                  <a:tcPr/>
                </a:tc>
                <a:extLst>
                  <a:ext uri="{0D108BD9-81ED-4DB2-BD59-A6C34878D82A}">
                    <a16:rowId xmlns:a16="http://schemas.microsoft.com/office/drawing/2014/main" val="2915836716"/>
                  </a:ext>
                </a:extLst>
              </a:tr>
              <a:tr h="501499">
                <a:tc>
                  <a:txBody>
                    <a:bodyPr/>
                    <a:lstStyle/>
                    <a:p>
                      <a:pPr algn="ctr"/>
                      <a:r>
                        <a:rPr lang="vi-VN">
                          <a:solidFill>
                            <a:srgbClr val="000000"/>
                          </a:solidFill>
                          <a:latin typeface="Arial" panose="020B0604020202020204" pitchFamily="34" charset="0"/>
                        </a:rPr>
                        <a:t>Alumium</a:t>
                      </a:r>
                      <a:endParaRPr lang="en-US"/>
                    </a:p>
                  </a:txBody>
                  <a:tcPr/>
                </a:tc>
                <a:tc>
                  <a:txBody>
                    <a:bodyPr/>
                    <a:lstStyle/>
                    <a:p>
                      <a:pPr algn="ctr"/>
                      <a:r>
                        <a:rPr lang="vi-VN">
                          <a:solidFill>
                            <a:srgbClr val="000000"/>
                          </a:solidFill>
                          <a:latin typeface="Arial" panose="020B0604020202020204" pitchFamily="34" charset="0"/>
                        </a:rPr>
                        <a:t>Alumium</a:t>
                      </a:r>
                      <a:endParaRPr lang="en-US"/>
                    </a:p>
                  </a:txBody>
                  <a:tcPr/>
                </a:tc>
                <a:tc>
                  <a:txBody>
                    <a:bodyPr/>
                    <a:lstStyle/>
                    <a:p>
                      <a:pPr algn="ctr"/>
                      <a:r>
                        <a:rPr lang="en-US"/>
                        <a:t>Al</a:t>
                      </a:r>
                    </a:p>
                  </a:txBody>
                  <a:tcPr/>
                </a:tc>
                <a:extLst>
                  <a:ext uri="{0D108BD9-81ED-4DB2-BD59-A6C34878D82A}">
                    <a16:rowId xmlns:a16="http://schemas.microsoft.com/office/drawing/2014/main" val="3199695998"/>
                  </a:ext>
                </a:extLst>
              </a:tr>
              <a:tr h="501499">
                <a:tc>
                  <a:txBody>
                    <a:bodyPr/>
                    <a:lstStyle/>
                    <a:p>
                      <a:pPr algn="ctr"/>
                      <a:r>
                        <a:rPr lang="vi-VN">
                          <a:solidFill>
                            <a:srgbClr val="000000"/>
                          </a:solidFill>
                          <a:latin typeface="Arial" panose="020B0604020202020204" pitchFamily="34" charset="0"/>
                        </a:rPr>
                        <a:t>Mercury</a:t>
                      </a:r>
                      <a:endParaRPr lang="en-US"/>
                    </a:p>
                  </a:txBody>
                  <a:tcPr/>
                </a:tc>
                <a:tc>
                  <a:txBody>
                    <a:bodyPr/>
                    <a:lstStyle/>
                    <a:p>
                      <a:pPr algn="ctr"/>
                      <a:r>
                        <a:rPr lang="vi-VN">
                          <a:solidFill>
                            <a:srgbClr val="000000"/>
                          </a:solidFill>
                          <a:latin typeface="Arial" panose="020B0604020202020204" pitchFamily="34" charset="0"/>
                        </a:rPr>
                        <a:t>Hydrargyum</a:t>
                      </a:r>
                      <a:endParaRPr lang="en-US"/>
                    </a:p>
                  </a:txBody>
                  <a:tcPr/>
                </a:tc>
                <a:tc>
                  <a:txBody>
                    <a:bodyPr/>
                    <a:lstStyle/>
                    <a:p>
                      <a:pPr algn="ctr"/>
                      <a:r>
                        <a:rPr lang="vi-VN">
                          <a:solidFill>
                            <a:srgbClr val="000000"/>
                          </a:solidFill>
                          <a:latin typeface="Arial" panose="020B0604020202020204" pitchFamily="34" charset="0"/>
                        </a:rPr>
                        <a:t>Hg </a:t>
                      </a:r>
                      <a:endParaRPr lang="en-US"/>
                    </a:p>
                  </a:txBody>
                  <a:tcPr/>
                </a:tc>
                <a:extLst>
                  <a:ext uri="{0D108BD9-81ED-4DB2-BD59-A6C34878D82A}">
                    <a16:rowId xmlns:a16="http://schemas.microsoft.com/office/drawing/2014/main" val="3325039170"/>
                  </a:ext>
                </a:extLst>
              </a:tr>
              <a:tr h="501499">
                <a:tc>
                  <a:txBody>
                    <a:bodyPr/>
                    <a:lstStyle/>
                    <a:p>
                      <a:pPr algn="ctr"/>
                      <a:r>
                        <a:rPr lang="vi-VN">
                          <a:solidFill>
                            <a:srgbClr val="000000"/>
                          </a:solidFill>
                          <a:latin typeface="Arial" panose="020B0604020202020204" pitchFamily="34" charset="0"/>
                        </a:rPr>
                        <a:t>Silver</a:t>
                      </a:r>
                      <a:endParaRPr lang="en-US"/>
                    </a:p>
                  </a:txBody>
                  <a:tcPr/>
                </a:tc>
                <a:tc>
                  <a:txBody>
                    <a:bodyPr/>
                    <a:lstStyle/>
                    <a:p>
                      <a:pPr algn="ctr"/>
                      <a:r>
                        <a:rPr lang="vi-VN">
                          <a:solidFill>
                            <a:srgbClr val="000000"/>
                          </a:solidFill>
                          <a:latin typeface="Arial" panose="020B0604020202020204" pitchFamily="34" charset="0"/>
                        </a:rPr>
                        <a:t>Argentium</a:t>
                      </a:r>
                      <a:endParaRPr lang="en-US"/>
                    </a:p>
                  </a:txBody>
                  <a:tcPr/>
                </a:tc>
                <a:tc>
                  <a:txBody>
                    <a:bodyPr/>
                    <a:lstStyle/>
                    <a:p>
                      <a:pPr algn="ctr"/>
                      <a:r>
                        <a:rPr lang="vi-VN">
                          <a:solidFill>
                            <a:srgbClr val="000000"/>
                          </a:solidFill>
                          <a:latin typeface="Arial" panose="020B0604020202020204" pitchFamily="34" charset="0"/>
                        </a:rPr>
                        <a:t>Ag </a:t>
                      </a:r>
                      <a:endParaRPr lang="en-US"/>
                    </a:p>
                  </a:txBody>
                  <a:tcPr/>
                </a:tc>
                <a:extLst>
                  <a:ext uri="{0D108BD9-81ED-4DB2-BD59-A6C34878D82A}">
                    <a16:rowId xmlns:a16="http://schemas.microsoft.com/office/drawing/2014/main" val="3472410078"/>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16709538"/>
              </p:ext>
            </p:extLst>
          </p:nvPr>
        </p:nvGraphicFramePr>
        <p:xfrm>
          <a:off x="7895771" y="1343779"/>
          <a:ext cx="3439885" cy="4011992"/>
        </p:xfrm>
        <a:graphic>
          <a:graphicData uri="http://schemas.openxmlformats.org/drawingml/2006/table">
            <a:tbl>
              <a:tblPr firstRow="1" bandRow="1">
                <a:tableStyleId>{7DF18680-E054-41AD-8BC1-D1AEF772440D}</a:tableStyleId>
              </a:tblPr>
              <a:tblGrid>
                <a:gridCol w="3439885">
                  <a:extLst>
                    <a:ext uri="{9D8B030D-6E8A-4147-A177-3AD203B41FA5}">
                      <a16:colId xmlns:a16="http://schemas.microsoft.com/office/drawing/2014/main" val="2990984078"/>
                    </a:ext>
                  </a:extLst>
                </a:gridCol>
              </a:tblGrid>
              <a:tr h="501499">
                <a:tc>
                  <a:txBody>
                    <a:bodyPr/>
                    <a:lstStyle/>
                    <a:p>
                      <a:pPr algn="ctr"/>
                      <a:r>
                        <a:rPr lang="en-US"/>
                        <a:t>Tên</a:t>
                      </a:r>
                      <a:r>
                        <a:rPr lang="en-US" baseline="0"/>
                        <a:t> Tiếng Việt</a:t>
                      </a:r>
                      <a:endParaRPr lang="en-US"/>
                    </a:p>
                  </a:txBody>
                  <a:tcPr/>
                </a:tc>
                <a:extLst>
                  <a:ext uri="{0D108BD9-81ED-4DB2-BD59-A6C34878D82A}">
                    <a16:rowId xmlns:a16="http://schemas.microsoft.com/office/drawing/2014/main" val="489767063"/>
                  </a:ext>
                </a:extLst>
              </a:tr>
              <a:tr h="501499">
                <a:tc>
                  <a:txBody>
                    <a:bodyPr/>
                    <a:lstStyle/>
                    <a:p>
                      <a:pPr algn="ctr"/>
                      <a:r>
                        <a:rPr lang="en-US"/>
                        <a:t>Vàng</a:t>
                      </a:r>
                      <a:r>
                        <a:rPr lang="vi-VN"/>
                        <a:t> </a:t>
                      </a:r>
                      <a:endParaRPr lang="en-US"/>
                    </a:p>
                  </a:txBody>
                  <a:tcPr/>
                </a:tc>
                <a:extLst>
                  <a:ext uri="{0D108BD9-81ED-4DB2-BD59-A6C34878D82A}">
                    <a16:rowId xmlns:a16="http://schemas.microsoft.com/office/drawing/2014/main" val="925845647"/>
                  </a:ext>
                </a:extLst>
              </a:tr>
              <a:tr h="501499">
                <a:tc>
                  <a:txBody>
                    <a:bodyPr/>
                    <a:lstStyle/>
                    <a:p>
                      <a:pPr algn="ctr"/>
                      <a:r>
                        <a:rPr lang="en-US"/>
                        <a:t>Chì</a:t>
                      </a:r>
                    </a:p>
                  </a:txBody>
                  <a:tcPr/>
                </a:tc>
                <a:extLst>
                  <a:ext uri="{0D108BD9-81ED-4DB2-BD59-A6C34878D82A}">
                    <a16:rowId xmlns:a16="http://schemas.microsoft.com/office/drawing/2014/main" val="2037952688"/>
                  </a:ext>
                </a:extLst>
              </a:tr>
              <a:tr h="501499">
                <a:tc>
                  <a:txBody>
                    <a:bodyPr/>
                    <a:lstStyle/>
                    <a:p>
                      <a:pPr algn="ctr"/>
                      <a:r>
                        <a:rPr lang="en-US"/>
                        <a:t>Natri</a:t>
                      </a:r>
                    </a:p>
                  </a:txBody>
                  <a:tcPr/>
                </a:tc>
                <a:extLst>
                  <a:ext uri="{0D108BD9-81ED-4DB2-BD59-A6C34878D82A}">
                    <a16:rowId xmlns:a16="http://schemas.microsoft.com/office/drawing/2014/main" val="3606367377"/>
                  </a:ext>
                </a:extLst>
              </a:tr>
              <a:tr h="501499">
                <a:tc>
                  <a:txBody>
                    <a:bodyPr/>
                    <a:lstStyle/>
                    <a:p>
                      <a:pPr algn="ctr"/>
                      <a:r>
                        <a:rPr lang="en-US"/>
                        <a:t>Sắt</a:t>
                      </a:r>
                    </a:p>
                  </a:txBody>
                  <a:tcPr/>
                </a:tc>
                <a:extLst>
                  <a:ext uri="{0D108BD9-81ED-4DB2-BD59-A6C34878D82A}">
                    <a16:rowId xmlns:a16="http://schemas.microsoft.com/office/drawing/2014/main" val="1559217731"/>
                  </a:ext>
                </a:extLst>
              </a:tr>
              <a:tr h="501499">
                <a:tc>
                  <a:txBody>
                    <a:bodyPr/>
                    <a:lstStyle/>
                    <a:p>
                      <a:pPr algn="ctr"/>
                      <a:r>
                        <a:rPr lang="en-US"/>
                        <a:t>Nhôm</a:t>
                      </a:r>
                    </a:p>
                  </a:txBody>
                  <a:tcPr/>
                </a:tc>
                <a:extLst>
                  <a:ext uri="{0D108BD9-81ED-4DB2-BD59-A6C34878D82A}">
                    <a16:rowId xmlns:a16="http://schemas.microsoft.com/office/drawing/2014/main" val="3478684861"/>
                  </a:ext>
                </a:extLst>
              </a:tr>
              <a:tr h="501499">
                <a:tc>
                  <a:txBody>
                    <a:bodyPr/>
                    <a:lstStyle/>
                    <a:p>
                      <a:pPr algn="ctr"/>
                      <a:r>
                        <a:rPr lang="en-US"/>
                        <a:t>Thủy</a:t>
                      </a:r>
                      <a:r>
                        <a:rPr lang="en-US" baseline="0"/>
                        <a:t> ngân</a:t>
                      </a:r>
                      <a:r>
                        <a:rPr lang="vi-VN"/>
                        <a:t> </a:t>
                      </a:r>
                      <a:endParaRPr lang="en-US"/>
                    </a:p>
                  </a:txBody>
                  <a:tcPr/>
                </a:tc>
                <a:extLst>
                  <a:ext uri="{0D108BD9-81ED-4DB2-BD59-A6C34878D82A}">
                    <a16:rowId xmlns:a16="http://schemas.microsoft.com/office/drawing/2014/main" val="387328747"/>
                  </a:ext>
                </a:extLst>
              </a:tr>
              <a:tr h="501499">
                <a:tc>
                  <a:txBody>
                    <a:bodyPr/>
                    <a:lstStyle/>
                    <a:p>
                      <a:pPr algn="ctr"/>
                      <a:r>
                        <a:rPr lang="en-US"/>
                        <a:t>Bạc</a:t>
                      </a:r>
                    </a:p>
                  </a:txBody>
                  <a:tcPr/>
                </a:tc>
                <a:extLst>
                  <a:ext uri="{0D108BD9-81ED-4DB2-BD59-A6C34878D82A}">
                    <a16:rowId xmlns:a16="http://schemas.microsoft.com/office/drawing/2014/main" val="3623201332"/>
                  </a:ext>
                </a:extLst>
              </a:tr>
            </a:tbl>
          </a:graphicData>
        </a:graphic>
      </p:graphicFrame>
      <p:sp>
        <p:nvSpPr>
          <p:cNvPr id="8" name="Rectangle 7"/>
          <p:cNvSpPr/>
          <p:nvPr/>
        </p:nvSpPr>
        <p:spPr>
          <a:xfrm>
            <a:off x="518783" y="468415"/>
            <a:ext cx="11375674" cy="461665"/>
          </a:xfrm>
          <a:prstGeom prst="rect">
            <a:avLst/>
          </a:prstGeom>
        </p:spPr>
        <p:txBody>
          <a:bodyPr wrap="square">
            <a:spAutoFit/>
          </a:bodyPr>
          <a:lstStyle/>
          <a:p>
            <a:pPr algn="ctr"/>
            <a:r>
              <a:rPr lang="en-US" sz="2400">
                <a:latin typeface="Arial" panose="020B0604020202020204" pitchFamily="34" charset="0"/>
              </a:rPr>
              <a:t>Một số kí hiệu hóa học có nguồn gốc từ tên gọi của các nguyên tố theo tiếng Latin</a:t>
            </a:r>
            <a:endParaRPr lang="en-US" sz="2400"/>
          </a:p>
        </p:txBody>
      </p:sp>
      <p:sp>
        <p:nvSpPr>
          <p:cNvPr id="9" name="Rectangle 8"/>
          <p:cNvSpPr/>
          <p:nvPr/>
        </p:nvSpPr>
        <p:spPr>
          <a:xfrm>
            <a:off x="518783" y="5721504"/>
            <a:ext cx="10374188" cy="461665"/>
          </a:xfrm>
          <a:prstGeom prst="rect">
            <a:avLst/>
          </a:prstGeom>
        </p:spPr>
        <p:txBody>
          <a:bodyPr wrap="square">
            <a:spAutoFit/>
          </a:bodyPr>
          <a:lstStyle/>
          <a:p>
            <a:pPr algn="ctr"/>
            <a:r>
              <a:rPr lang="en-US" sz="2400">
                <a:latin typeface="Arial" panose="020B0604020202020204" pitchFamily="34" charset="0"/>
              </a:rPr>
              <a:t>Trong thực tế, các nguyên tố này được dùng cả tên tiếng Anh và tiếng Việt.</a:t>
            </a:r>
            <a:endParaRPr lang="en-US" sz="2400"/>
          </a:p>
        </p:txBody>
      </p:sp>
      <p:graphicFrame>
        <p:nvGraphicFramePr>
          <p:cNvPr id="10" name="Table 9"/>
          <p:cNvGraphicFramePr>
            <a:graphicFrameLocks noGrp="1"/>
          </p:cNvGraphicFramePr>
          <p:nvPr>
            <p:extLst>
              <p:ext uri="{D42A27DB-BD31-4B8C-83A1-F6EECF244321}">
                <p14:modId xmlns:p14="http://schemas.microsoft.com/office/powerpoint/2010/main" val="3801881437"/>
              </p:ext>
            </p:extLst>
          </p:nvPr>
        </p:nvGraphicFramePr>
        <p:xfrm>
          <a:off x="3572277" y="1343779"/>
          <a:ext cx="2104572" cy="4011992"/>
        </p:xfrm>
        <a:graphic>
          <a:graphicData uri="http://schemas.openxmlformats.org/drawingml/2006/table">
            <a:tbl>
              <a:tblPr firstRow="1" bandRow="1">
                <a:tableStyleId>{21E4AEA4-8DFA-4A89-87EB-49C32662AFE0}</a:tableStyleId>
              </a:tblPr>
              <a:tblGrid>
                <a:gridCol w="2104572">
                  <a:extLst>
                    <a:ext uri="{9D8B030D-6E8A-4147-A177-3AD203B41FA5}">
                      <a16:colId xmlns:a16="http://schemas.microsoft.com/office/drawing/2014/main" val="2154217257"/>
                    </a:ext>
                  </a:extLst>
                </a:gridCol>
              </a:tblGrid>
              <a:tr h="501499">
                <a:tc>
                  <a:txBody>
                    <a:bodyPr/>
                    <a:lstStyle/>
                    <a:p>
                      <a:pPr algn="ctr"/>
                      <a:r>
                        <a:rPr lang="en-US"/>
                        <a:t>Tê</a:t>
                      </a:r>
                      <a:r>
                        <a:rPr lang="en-US" baseline="0"/>
                        <a:t>n Latin</a:t>
                      </a:r>
                      <a:endParaRPr lang="en-US"/>
                    </a:p>
                  </a:txBody>
                  <a:tcPr/>
                </a:tc>
                <a:extLst>
                  <a:ext uri="{0D108BD9-81ED-4DB2-BD59-A6C34878D82A}">
                    <a16:rowId xmlns:a16="http://schemas.microsoft.com/office/drawing/2014/main" val="3142827114"/>
                  </a:ext>
                </a:extLst>
              </a:tr>
              <a:tr h="501499">
                <a:tc>
                  <a:txBody>
                    <a:bodyPr/>
                    <a:lstStyle/>
                    <a:p>
                      <a:pPr algn="ctr"/>
                      <a:r>
                        <a:rPr lang="vi-VN" b="1">
                          <a:solidFill>
                            <a:srgbClr val="000000"/>
                          </a:solidFill>
                          <a:latin typeface="Arial" panose="020B0604020202020204" pitchFamily="34" charset="0"/>
                        </a:rPr>
                        <a:t>Au</a:t>
                      </a:r>
                      <a:r>
                        <a:rPr lang="vi-VN">
                          <a:solidFill>
                            <a:srgbClr val="000000"/>
                          </a:solidFill>
                          <a:latin typeface="Arial" panose="020B0604020202020204" pitchFamily="34" charset="0"/>
                        </a:rPr>
                        <a:t>rum</a:t>
                      </a:r>
                      <a:endParaRPr lang="en-US"/>
                    </a:p>
                  </a:txBody>
                  <a:tcPr/>
                </a:tc>
                <a:extLst>
                  <a:ext uri="{0D108BD9-81ED-4DB2-BD59-A6C34878D82A}">
                    <a16:rowId xmlns:a16="http://schemas.microsoft.com/office/drawing/2014/main" val="4162060527"/>
                  </a:ext>
                </a:extLst>
              </a:tr>
              <a:tr h="501499">
                <a:tc>
                  <a:txBody>
                    <a:bodyPr/>
                    <a:lstStyle/>
                    <a:p>
                      <a:pPr algn="ctr"/>
                      <a:r>
                        <a:rPr lang="vi-VN" b="1">
                          <a:solidFill>
                            <a:srgbClr val="000000"/>
                          </a:solidFill>
                          <a:latin typeface="Arial" panose="020B0604020202020204" pitchFamily="34" charset="0"/>
                        </a:rPr>
                        <a:t>P</a:t>
                      </a:r>
                      <a:r>
                        <a:rPr lang="vi-VN">
                          <a:solidFill>
                            <a:srgbClr val="000000"/>
                          </a:solidFill>
                          <a:latin typeface="Arial" panose="020B0604020202020204" pitchFamily="34" charset="0"/>
                        </a:rPr>
                        <a:t>lum</a:t>
                      </a:r>
                      <a:r>
                        <a:rPr lang="vi-VN" b="1">
                          <a:solidFill>
                            <a:srgbClr val="000000"/>
                          </a:solidFill>
                          <a:latin typeface="Arial" panose="020B0604020202020204" pitchFamily="34" charset="0"/>
                        </a:rPr>
                        <a:t>b</a:t>
                      </a:r>
                      <a:r>
                        <a:rPr lang="vi-VN">
                          <a:solidFill>
                            <a:srgbClr val="000000"/>
                          </a:solidFill>
                          <a:latin typeface="Arial" panose="020B0604020202020204" pitchFamily="34" charset="0"/>
                        </a:rPr>
                        <a:t>um</a:t>
                      </a:r>
                      <a:endParaRPr lang="en-US"/>
                    </a:p>
                  </a:txBody>
                  <a:tcPr/>
                </a:tc>
                <a:extLst>
                  <a:ext uri="{0D108BD9-81ED-4DB2-BD59-A6C34878D82A}">
                    <a16:rowId xmlns:a16="http://schemas.microsoft.com/office/drawing/2014/main" val="2487325289"/>
                  </a:ext>
                </a:extLst>
              </a:tr>
              <a:tr h="501499">
                <a:tc>
                  <a:txBody>
                    <a:bodyPr/>
                    <a:lstStyle/>
                    <a:p>
                      <a:pPr algn="ctr"/>
                      <a:r>
                        <a:rPr lang="vi-VN" b="1">
                          <a:solidFill>
                            <a:srgbClr val="000000"/>
                          </a:solidFill>
                          <a:latin typeface="Arial" panose="020B0604020202020204" pitchFamily="34" charset="0"/>
                        </a:rPr>
                        <a:t>Na</a:t>
                      </a:r>
                      <a:r>
                        <a:rPr lang="vi-VN">
                          <a:solidFill>
                            <a:srgbClr val="000000"/>
                          </a:solidFill>
                          <a:latin typeface="Arial" panose="020B0604020202020204" pitchFamily="34" charset="0"/>
                        </a:rPr>
                        <a:t>trium</a:t>
                      </a:r>
                      <a:endParaRPr lang="en-US"/>
                    </a:p>
                  </a:txBody>
                  <a:tcPr/>
                </a:tc>
                <a:extLst>
                  <a:ext uri="{0D108BD9-81ED-4DB2-BD59-A6C34878D82A}">
                    <a16:rowId xmlns:a16="http://schemas.microsoft.com/office/drawing/2014/main" val="828595643"/>
                  </a:ext>
                </a:extLst>
              </a:tr>
              <a:tr h="501499">
                <a:tc>
                  <a:txBody>
                    <a:bodyPr/>
                    <a:lstStyle/>
                    <a:p>
                      <a:pPr algn="ctr"/>
                      <a:r>
                        <a:rPr lang="vi-VN" b="1">
                          <a:solidFill>
                            <a:srgbClr val="000000"/>
                          </a:solidFill>
                          <a:latin typeface="Arial" panose="020B0604020202020204" pitchFamily="34" charset="0"/>
                        </a:rPr>
                        <a:t>Fe</a:t>
                      </a:r>
                      <a:r>
                        <a:rPr lang="vi-VN">
                          <a:solidFill>
                            <a:srgbClr val="000000"/>
                          </a:solidFill>
                          <a:latin typeface="Arial" panose="020B0604020202020204" pitchFamily="34" charset="0"/>
                        </a:rPr>
                        <a:t>rrum</a:t>
                      </a:r>
                      <a:endParaRPr lang="en-US"/>
                    </a:p>
                  </a:txBody>
                  <a:tcPr/>
                </a:tc>
                <a:extLst>
                  <a:ext uri="{0D108BD9-81ED-4DB2-BD59-A6C34878D82A}">
                    <a16:rowId xmlns:a16="http://schemas.microsoft.com/office/drawing/2014/main" val="1538596228"/>
                  </a:ext>
                </a:extLst>
              </a:tr>
              <a:tr h="501499">
                <a:tc>
                  <a:txBody>
                    <a:bodyPr/>
                    <a:lstStyle/>
                    <a:p>
                      <a:pPr algn="ctr"/>
                      <a:r>
                        <a:rPr lang="vi-VN" b="1">
                          <a:solidFill>
                            <a:srgbClr val="000000"/>
                          </a:solidFill>
                          <a:latin typeface="Arial" panose="020B0604020202020204" pitchFamily="34" charset="0"/>
                        </a:rPr>
                        <a:t>Al</a:t>
                      </a:r>
                      <a:r>
                        <a:rPr lang="vi-VN">
                          <a:solidFill>
                            <a:srgbClr val="000000"/>
                          </a:solidFill>
                          <a:latin typeface="Arial" panose="020B0604020202020204" pitchFamily="34" charset="0"/>
                        </a:rPr>
                        <a:t>umium</a:t>
                      </a:r>
                      <a:endParaRPr lang="en-US"/>
                    </a:p>
                  </a:txBody>
                  <a:tcPr/>
                </a:tc>
                <a:extLst>
                  <a:ext uri="{0D108BD9-81ED-4DB2-BD59-A6C34878D82A}">
                    <a16:rowId xmlns:a16="http://schemas.microsoft.com/office/drawing/2014/main" val="1864642385"/>
                  </a:ext>
                </a:extLst>
              </a:tr>
              <a:tr h="501499">
                <a:tc>
                  <a:txBody>
                    <a:bodyPr/>
                    <a:lstStyle/>
                    <a:p>
                      <a:pPr algn="ctr"/>
                      <a:r>
                        <a:rPr lang="vi-VN" b="1">
                          <a:solidFill>
                            <a:srgbClr val="000000"/>
                          </a:solidFill>
                          <a:latin typeface="Arial" panose="020B0604020202020204" pitchFamily="34" charset="0"/>
                        </a:rPr>
                        <a:t>H</a:t>
                      </a:r>
                      <a:r>
                        <a:rPr lang="vi-VN">
                          <a:solidFill>
                            <a:srgbClr val="000000"/>
                          </a:solidFill>
                          <a:latin typeface="Arial" panose="020B0604020202020204" pitchFamily="34" charset="0"/>
                        </a:rPr>
                        <a:t>ydrar</a:t>
                      </a:r>
                      <a:r>
                        <a:rPr lang="vi-VN" b="1">
                          <a:solidFill>
                            <a:srgbClr val="000000"/>
                          </a:solidFill>
                          <a:latin typeface="Arial" panose="020B0604020202020204" pitchFamily="34" charset="0"/>
                        </a:rPr>
                        <a:t>g</a:t>
                      </a:r>
                      <a:r>
                        <a:rPr lang="vi-VN">
                          <a:solidFill>
                            <a:srgbClr val="000000"/>
                          </a:solidFill>
                          <a:latin typeface="Arial" panose="020B0604020202020204" pitchFamily="34" charset="0"/>
                        </a:rPr>
                        <a:t>y</a:t>
                      </a:r>
                      <a:r>
                        <a:rPr lang="en-US">
                          <a:solidFill>
                            <a:srgbClr val="000000"/>
                          </a:solidFill>
                          <a:latin typeface="Arial" panose="020B0604020202020204" pitchFamily="34" charset="0"/>
                        </a:rPr>
                        <a:t>r</a:t>
                      </a:r>
                      <a:r>
                        <a:rPr lang="vi-VN">
                          <a:solidFill>
                            <a:srgbClr val="000000"/>
                          </a:solidFill>
                          <a:latin typeface="Arial" panose="020B0604020202020204" pitchFamily="34" charset="0"/>
                        </a:rPr>
                        <a:t>um</a:t>
                      </a:r>
                      <a:endParaRPr lang="en-US"/>
                    </a:p>
                  </a:txBody>
                  <a:tcPr/>
                </a:tc>
                <a:extLst>
                  <a:ext uri="{0D108BD9-81ED-4DB2-BD59-A6C34878D82A}">
                    <a16:rowId xmlns:a16="http://schemas.microsoft.com/office/drawing/2014/main" val="1581864848"/>
                  </a:ext>
                </a:extLst>
              </a:tr>
              <a:tr h="501499">
                <a:tc>
                  <a:txBody>
                    <a:bodyPr/>
                    <a:lstStyle/>
                    <a:p>
                      <a:pPr algn="ctr"/>
                      <a:r>
                        <a:rPr lang="vi-VN" b="1">
                          <a:solidFill>
                            <a:srgbClr val="000000"/>
                          </a:solidFill>
                          <a:latin typeface="Arial" panose="020B0604020202020204" pitchFamily="34" charset="0"/>
                        </a:rPr>
                        <a:t>A</a:t>
                      </a:r>
                      <a:r>
                        <a:rPr lang="vi-VN">
                          <a:solidFill>
                            <a:srgbClr val="000000"/>
                          </a:solidFill>
                          <a:latin typeface="Arial" panose="020B0604020202020204" pitchFamily="34" charset="0"/>
                        </a:rPr>
                        <a:t>r</a:t>
                      </a:r>
                      <a:r>
                        <a:rPr lang="vi-VN" b="1">
                          <a:solidFill>
                            <a:srgbClr val="000000"/>
                          </a:solidFill>
                          <a:latin typeface="Arial" panose="020B0604020202020204" pitchFamily="34" charset="0"/>
                        </a:rPr>
                        <a:t>g</a:t>
                      </a:r>
                      <a:r>
                        <a:rPr lang="vi-VN">
                          <a:solidFill>
                            <a:srgbClr val="000000"/>
                          </a:solidFill>
                          <a:latin typeface="Arial" panose="020B0604020202020204" pitchFamily="34" charset="0"/>
                        </a:rPr>
                        <a:t>entium</a:t>
                      </a:r>
                      <a:endParaRPr lang="en-US"/>
                    </a:p>
                  </a:txBody>
                  <a:tcPr/>
                </a:tc>
                <a:extLst>
                  <a:ext uri="{0D108BD9-81ED-4DB2-BD59-A6C34878D82A}">
                    <a16:rowId xmlns:a16="http://schemas.microsoft.com/office/drawing/2014/main" val="139195019"/>
                  </a:ext>
                </a:extLst>
              </a:tr>
            </a:tbl>
          </a:graphicData>
        </a:graphic>
      </p:graphicFrame>
    </p:spTree>
    <p:extLst>
      <p:ext uri="{BB962C8B-B14F-4D97-AF65-F5344CB8AC3E}">
        <p14:creationId xmlns:p14="http://schemas.microsoft.com/office/powerpoint/2010/main" val="20798104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911205"/>
          </a:xfrm>
          <a:prstGeom prst="rect">
            <a:avLst/>
          </a:prstGeom>
        </p:spPr>
      </p:pic>
      <p:sp>
        <p:nvSpPr>
          <p:cNvPr id="3" name="文本框 12"/>
          <p:cNvSpPr txBox="1"/>
          <p:nvPr/>
        </p:nvSpPr>
        <p:spPr>
          <a:xfrm>
            <a:off x="2540677" y="2264027"/>
            <a:ext cx="7337265" cy="2123658"/>
          </a:xfrm>
          <a:prstGeom prst="rect">
            <a:avLst/>
          </a:prstGeom>
          <a:noFill/>
        </p:spPr>
        <p:txBody>
          <a:bodyPr wrap="none" rtlCol="0">
            <a:spAutoFit/>
            <a:scene3d>
              <a:camera prst="orthographicFront"/>
              <a:lightRig rig="threePt" dir="t"/>
            </a:scene3d>
            <a:sp3d contourW="12700"/>
          </a:bodyPr>
          <a:lstStyle/>
          <a:p>
            <a:pPr algn="ctr"/>
            <a:r>
              <a:rPr lang="en-US" altLang="zh-CN" sz="6600" b="1">
                <a:solidFill>
                  <a:srgbClr val="F7EA5D"/>
                </a:solidFill>
                <a:effectLst>
                  <a:outerShdw blurRad="76200" dist="38100" dir="2700000" algn="tl">
                    <a:srgbClr val="000000">
                      <a:alpha val="70000"/>
                    </a:srgbClr>
                  </a:outerShdw>
                </a:effectLst>
                <a:latin typeface="Cambria" panose="02040503050406030204" pitchFamily="18" charset="0"/>
                <a:ea typeface="Cambria" panose="02040503050406030204" pitchFamily="18" charset="0"/>
              </a:rPr>
              <a:t>Bài 3: NGUYÊN TỐ </a:t>
            </a:r>
          </a:p>
          <a:p>
            <a:pPr algn="ctr"/>
            <a:r>
              <a:rPr lang="en-US" altLang="zh-CN" sz="6600" b="1">
                <a:solidFill>
                  <a:srgbClr val="F7EA5D"/>
                </a:solidFill>
                <a:effectLst>
                  <a:outerShdw blurRad="76200" dist="38100" dir="2700000" algn="tl">
                    <a:srgbClr val="000000">
                      <a:alpha val="70000"/>
                    </a:srgbClr>
                  </a:outerShdw>
                </a:effectLst>
                <a:latin typeface="Cambria" panose="02040503050406030204" pitchFamily="18" charset="0"/>
                <a:ea typeface="Cambria" panose="02040503050406030204" pitchFamily="18" charset="0"/>
              </a:rPr>
              <a:t>HÓA HỌC</a:t>
            </a:r>
            <a:endParaRPr lang="zh-CN" altLang="en-US" sz="6600" b="1" dirty="0">
              <a:solidFill>
                <a:srgbClr val="F7EA5D"/>
              </a:solidFill>
              <a:effectLst>
                <a:outerShdw blurRad="76200" dist="38100" dir="2700000" algn="tl">
                  <a:srgbClr val="000000">
                    <a:alpha val="70000"/>
                  </a:srgbClr>
                </a:outerShdw>
              </a:effectLst>
              <a:latin typeface="Cambria" panose="02040503050406030204" pitchFamily="18" charset="0"/>
              <a:ea typeface="汉仪夏日体W" panose="00020600040101010101" pitchFamily="18" charset="-122"/>
            </a:endParaRPr>
          </a:p>
        </p:txBody>
      </p:sp>
      <p:grpSp>
        <p:nvGrpSpPr>
          <p:cNvPr id="4" name="组合 17"/>
          <p:cNvGrpSpPr/>
          <p:nvPr/>
        </p:nvGrpSpPr>
        <p:grpSpPr>
          <a:xfrm>
            <a:off x="4495034" y="1043769"/>
            <a:ext cx="3828292" cy="870857"/>
            <a:chOff x="4273343" y="3987421"/>
            <a:chExt cx="3438485" cy="870857"/>
          </a:xfrm>
        </p:grpSpPr>
        <p:sp>
          <p:nvSpPr>
            <p:cNvPr id="5" name="圆角矩形 13"/>
            <p:cNvSpPr/>
            <p:nvPr/>
          </p:nvSpPr>
          <p:spPr>
            <a:xfrm>
              <a:off x="4325257" y="3987421"/>
              <a:ext cx="3334657" cy="870857"/>
            </a:xfrm>
            <a:prstGeom prst="roundRect">
              <a:avLst>
                <a:gd name="adj" fmla="val 50000"/>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6" name="文本框 14"/>
            <p:cNvSpPr txBox="1"/>
            <p:nvPr/>
          </p:nvSpPr>
          <p:spPr>
            <a:xfrm>
              <a:off x="4273343" y="4130461"/>
              <a:ext cx="3438485" cy="584775"/>
            </a:xfrm>
            <a:prstGeom prst="rect">
              <a:avLst/>
            </a:prstGeom>
            <a:noFill/>
          </p:spPr>
          <p:txBody>
            <a:bodyPr wrap="none" rtlCol="0">
              <a:spAutoFit/>
              <a:scene3d>
                <a:camera prst="orthographicFront"/>
                <a:lightRig rig="threePt" dir="t"/>
              </a:scene3d>
              <a:sp3d contourW="12700"/>
            </a:bodyPr>
            <a:lstStyle/>
            <a:p>
              <a:pPr algn="ctr"/>
              <a:r>
                <a:rPr lang="en-US" altLang="zh-CN" sz="3200" b="1" dirty="0" err="1">
                  <a:solidFill>
                    <a:schemeClr val="bg1"/>
                  </a:solidFill>
                  <a:effectLst>
                    <a:outerShdw blurRad="76200" dist="38100" dir="2700000" algn="tl">
                      <a:srgbClr val="000000">
                        <a:alpha val="70000"/>
                      </a:srgbClr>
                    </a:outerShdw>
                  </a:effectLst>
                  <a:latin typeface="Cambria" panose="02040503050406030204" pitchFamily="18" charset="0"/>
                  <a:ea typeface="Cambria" panose="02040503050406030204" pitchFamily="18" charset="0"/>
                </a:rPr>
                <a:t>Tiết</a:t>
              </a:r>
              <a:r>
                <a:rPr lang="en-US" altLang="zh-CN" sz="3200" b="1" dirty="0">
                  <a:solidFill>
                    <a:schemeClr val="bg1"/>
                  </a:solidFill>
                  <a:effectLst>
                    <a:outerShdw blurRad="76200" dist="38100" dir="2700000" algn="tl">
                      <a:srgbClr val="000000">
                        <a:alpha val="70000"/>
                      </a:srgbClr>
                    </a:outerShdw>
                  </a:effectLst>
                  <a:latin typeface="Cambria" panose="02040503050406030204" pitchFamily="18" charset="0"/>
                  <a:ea typeface="Cambria" panose="02040503050406030204" pitchFamily="18" charset="0"/>
                </a:rPr>
                <a:t> 9 – 10 – 11- 12 </a:t>
              </a:r>
              <a:endParaRPr lang="zh-CN" altLang="en-US" sz="3200" b="1" dirty="0">
                <a:solidFill>
                  <a:schemeClr val="bg1"/>
                </a:solidFill>
                <a:effectLst>
                  <a:outerShdw blurRad="76200" dist="38100" dir="2700000" algn="tl">
                    <a:srgbClr val="000000">
                      <a:alpha val="70000"/>
                    </a:srgbClr>
                  </a:outerShdw>
                </a:effectLst>
                <a:latin typeface="Cambria" panose="02040503050406030204" pitchFamily="18" charset="0"/>
                <a:ea typeface="汉仪夏日体W" panose="00020600040101010101" pitchFamily="18" charset="-122"/>
              </a:endParaRPr>
            </a:p>
          </p:txBody>
        </p:sp>
      </p:gr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9710" y="-1291188"/>
            <a:ext cx="609600" cy="609600"/>
          </a:xfrm>
          <a:prstGeom prst="rect">
            <a:avLst/>
          </a:prstGeom>
        </p:spPr>
      </p:pic>
    </p:spTree>
    <p:extLst>
      <p:ext uri="{BB962C8B-B14F-4D97-AF65-F5344CB8AC3E}">
        <p14:creationId xmlns:p14="http://schemas.microsoft.com/office/powerpoint/2010/main" val="6138120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530" y="204357"/>
            <a:ext cx="11894327" cy="6653643"/>
          </a:xfrm>
          <a:prstGeom prst="rect">
            <a:avLst/>
          </a:prstGeom>
        </p:spPr>
      </p:pic>
    </p:spTree>
    <p:extLst>
      <p:ext uri="{BB962C8B-B14F-4D97-AF65-F5344CB8AC3E}">
        <p14:creationId xmlns:p14="http://schemas.microsoft.com/office/powerpoint/2010/main" val="1732081616"/>
      </p:ext>
    </p:extLst>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13;p45"/>
          <p:cNvSpPr/>
          <p:nvPr/>
        </p:nvSpPr>
        <p:spPr>
          <a:xfrm rot="4950743">
            <a:off x="2370606" y="1466575"/>
            <a:ext cx="930647" cy="657857"/>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 name="Google Shape;918;p45"/>
          <p:cNvSpPr/>
          <p:nvPr/>
        </p:nvSpPr>
        <p:spPr>
          <a:xfrm>
            <a:off x="481848" y="1598823"/>
            <a:ext cx="5748471" cy="4863970"/>
          </a:xfrm>
          <a:prstGeom prst="roundRect">
            <a:avLst>
              <a:gd name="adj" fmla="val 7854"/>
            </a:avLst>
          </a:prstGeom>
          <a:solidFill>
            <a:srgbClr val="002060"/>
          </a:solidFill>
          <a:ln>
            <a:noFill/>
          </a:ln>
        </p:spPr>
        <p:txBody>
          <a:bodyPr spcFirstLastPara="1" wrap="square" lIns="121900" tIns="121900" rIns="121900" bIns="121900" anchor="ctr" anchorCtr="0">
            <a:noAutofit/>
          </a:bodyPr>
          <a:lstStyle/>
          <a:p>
            <a:endParaRPr sz="2400"/>
          </a:p>
        </p:txBody>
      </p:sp>
      <p:sp>
        <p:nvSpPr>
          <p:cNvPr id="12" name="Google Shape;919;p45"/>
          <p:cNvSpPr/>
          <p:nvPr/>
        </p:nvSpPr>
        <p:spPr>
          <a:xfrm>
            <a:off x="627202" y="1708879"/>
            <a:ext cx="5371645" cy="4475203"/>
          </a:xfrm>
          <a:prstGeom prst="roundRect">
            <a:avLst>
              <a:gd name="adj" fmla="val 7854"/>
            </a:avLst>
          </a:prstGeom>
          <a:solidFill>
            <a:schemeClr val="lt1"/>
          </a:solidFill>
          <a:ln>
            <a:noFill/>
          </a:ln>
        </p:spPr>
        <p:txBody>
          <a:bodyPr spcFirstLastPara="1" wrap="square" lIns="121900" tIns="121900" rIns="121900" bIns="121900" anchor="ctr" anchorCtr="0">
            <a:noAutofit/>
          </a:bodyPr>
          <a:lstStyle/>
          <a:p>
            <a:endParaRPr sz="2400"/>
          </a:p>
        </p:txBody>
      </p:sp>
      <p:sp>
        <p:nvSpPr>
          <p:cNvPr id="13" name="Google Shape;937;p45"/>
          <p:cNvSpPr/>
          <p:nvPr/>
        </p:nvSpPr>
        <p:spPr>
          <a:xfrm rot="4950743">
            <a:off x="2474192" y="1525900"/>
            <a:ext cx="639300" cy="448233"/>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 name="Title 1">
            <a:extLst>
              <a:ext uri="{FF2B5EF4-FFF2-40B4-BE49-F238E27FC236}">
                <a16:creationId xmlns:a16="http://schemas.microsoft.com/office/drawing/2014/main" id="{83A68751-A51E-3745-9B08-0A06C4CFA8E0}"/>
              </a:ext>
            </a:extLst>
          </p:cNvPr>
          <p:cNvSpPr>
            <a:spLocks noGrp="1"/>
          </p:cNvSpPr>
          <p:nvPr>
            <p:ph type="title"/>
          </p:nvPr>
        </p:nvSpPr>
        <p:spPr>
          <a:xfrm>
            <a:off x="223984" y="153524"/>
            <a:ext cx="8113087" cy="655131"/>
          </a:xfrm>
        </p:spPr>
        <p:style>
          <a:lnRef idx="2">
            <a:schemeClr val="accent6">
              <a:shade val="50000"/>
            </a:schemeClr>
          </a:lnRef>
          <a:fillRef idx="1">
            <a:schemeClr val="accent6"/>
          </a:fillRef>
          <a:effectRef idx="0">
            <a:schemeClr val="accent6"/>
          </a:effectRef>
          <a:fontRef idx="minor">
            <a:schemeClr val="lt1"/>
          </a:fontRef>
        </p:style>
        <p:txBody>
          <a:bodyPr/>
          <a:lstStyle/>
          <a:p>
            <a:pPr>
              <a:spcAft>
                <a:spcPts val="2133"/>
              </a:spcAft>
            </a:pPr>
            <a:r>
              <a:rPr lang="en-US" sz="2800">
                <a:solidFill>
                  <a:schemeClr val="bg1"/>
                </a:solidFill>
              </a:rPr>
              <a:t>2. Kí hiệu hóa học</a:t>
            </a:r>
            <a:endParaRPr lang="en-US" sz="2800" dirty="0">
              <a:solidFill>
                <a:schemeClr val="bg1"/>
              </a:solidFill>
            </a:endParaRPr>
          </a:p>
        </p:txBody>
      </p:sp>
      <p:sp>
        <p:nvSpPr>
          <p:cNvPr id="3" name="Subtitle 2">
            <a:extLst>
              <a:ext uri="{FF2B5EF4-FFF2-40B4-BE49-F238E27FC236}">
                <a16:creationId xmlns:a16="http://schemas.microsoft.com/office/drawing/2014/main" id="{A16B33A6-57C5-AA42-9948-46D4FF613AE2}"/>
              </a:ext>
            </a:extLst>
          </p:cNvPr>
          <p:cNvSpPr>
            <a:spLocks noGrp="1"/>
          </p:cNvSpPr>
          <p:nvPr>
            <p:ph type="subTitle" idx="1"/>
          </p:nvPr>
        </p:nvSpPr>
        <p:spPr>
          <a:xfrm rot="472648">
            <a:off x="6716985" y="2338254"/>
            <a:ext cx="4817767" cy="2668214"/>
          </a:xfrm>
          <a:noFill/>
          <a:ln>
            <a:noFill/>
          </a:ln>
        </p:spPr>
        <p:txBody>
          <a:bodyPr/>
          <a:lstStyle/>
          <a:p>
            <a:pPr marL="0" algn="just"/>
            <a:r>
              <a:rPr lang="en-US" sz="2667" b="1">
                <a:solidFill>
                  <a:schemeClr val="bg1"/>
                </a:solidFill>
              </a:rPr>
              <a:t>Kí hiệu hóa học được biểu diễn bằng một hay hai chữ cái trong tên nguyên tố.</a:t>
            </a:r>
          </a:p>
          <a:p>
            <a:pPr marL="0" algn="just"/>
            <a:r>
              <a:rPr lang="en-US" altLang="zh-CN" sz="2400" b="1">
                <a:solidFill>
                  <a:schemeClr val="bg1"/>
                </a:solidFill>
                <a:ea typeface="微软雅黑" pitchFamily="34" charset="-122"/>
              </a:rPr>
              <a:t>(Chữ cái đầu tiên viết in hoa và nếu có chữ cái thứ hai thì viết thường). </a:t>
            </a:r>
            <a:endParaRPr lang="en-US" altLang="zh-CN" sz="2000" b="1">
              <a:solidFill>
                <a:schemeClr val="bg1"/>
              </a:solidFill>
              <a:ea typeface="微软雅黑" pitchFamily="34" charset="-122"/>
            </a:endParaRPr>
          </a:p>
        </p:txBody>
      </p:sp>
      <p:sp>
        <p:nvSpPr>
          <p:cNvPr id="5" name="Subtitle 4">
            <a:extLst>
              <a:ext uri="{FF2B5EF4-FFF2-40B4-BE49-F238E27FC236}">
                <a16:creationId xmlns:a16="http://schemas.microsoft.com/office/drawing/2014/main" id="{70E8AF22-2B10-CD40-99BF-5D0606491731}"/>
              </a:ext>
            </a:extLst>
          </p:cNvPr>
          <p:cNvSpPr>
            <a:spLocks noGrp="1"/>
          </p:cNvSpPr>
          <p:nvPr>
            <p:ph type="subTitle" idx="4294967295"/>
          </p:nvPr>
        </p:nvSpPr>
        <p:spPr>
          <a:xfrm>
            <a:off x="610537" y="2034237"/>
            <a:ext cx="5224308" cy="4413310"/>
          </a:xfrm>
          <a:solidFill>
            <a:schemeClr val="accent3">
              <a:lumMod val="20000"/>
              <a:lumOff val="80000"/>
            </a:schemeClr>
          </a:solidFill>
        </p:spPr>
        <p:txBody>
          <a:bodyPr/>
          <a:lstStyle/>
          <a:p>
            <a:pPr marL="152396" indent="0" algn="just">
              <a:buNone/>
            </a:pPr>
            <a:r>
              <a:rPr lang="en-US" sz="3200"/>
              <a:t>- Kí hiệu hóa học được dùng để biểu diễn một nguyên tố hóa học và chỉ một nguyên tử của nguyên tố đó.</a:t>
            </a:r>
            <a:endParaRPr lang="vi-VN" sz="3200" dirty="0"/>
          </a:p>
        </p:txBody>
      </p:sp>
      <p:pic>
        <p:nvPicPr>
          <p:cNvPr id="14" name="Picture 21">
            <a:extLst>
              <a:ext uri="{FF2B5EF4-FFF2-40B4-BE49-F238E27FC236}">
                <a16:creationId xmlns:a16="http://schemas.microsoft.com/office/drawing/2014/main" id="{C87C2384-0B82-49B6-8716-8912B04AE26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761000">
            <a:off x="323631" y="1075364"/>
            <a:ext cx="738379" cy="59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a:extLst>
              <a:ext uri="{FF2B5EF4-FFF2-40B4-BE49-F238E27FC236}">
                <a16:creationId xmlns:a16="http://schemas.microsoft.com/office/drawing/2014/main" id="{C87C2384-0B82-49B6-8716-8912B04AE26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761000">
            <a:off x="7158848" y="1168700"/>
            <a:ext cx="738379" cy="59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15262" y="4232413"/>
            <a:ext cx="5019583" cy="1569660"/>
          </a:xfrm>
          <a:prstGeom prst="rect">
            <a:avLst/>
          </a:prstGeom>
        </p:spPr>
        <p:txBody>
          <a:bodyPr wrap="square">
            <a:spAutoFit/>
          </a:bodyPr>
          <a:lstStyle/>
          <a:p>
            <a:r>
              <a:rPr lang="en-US" sz="2400">
                <a:solidFill>
                  <a:srgbClr val="0070C0"/>
                </a:solidFill>
                <a:latin typeface="+mj-lt"/>
              </a:rPr>
              <a:t>VD:</a:t>
            </a:r>
          </a:p>
          <a:p>
            <a:r>
              <a:rPr lang="en-US" sz="2400">
                <a:solidFill>
                  <a:srgbClr val="0070C0"/>
                </a:solidFill>
                <a:latin typeface="+mj-lt"/>
              </a:rPr>
              <a:t>O 	: nguyên tố Oxygen </a:t>
            </a:r>
          </a:p>
          <a:p>
            <a:r>
              <a:rPr lang="en-US" sz="2400">
                <a:solidFill>
                  <a:srgbClr val="0070C0"/>
                </a:solidFill>
                <a:latin typeface="+mj-lt"/>
              </a:rPr>
              <a:t>	 1 nguyên tử Oxygen</a:t>
            </a:r>
          </a:p>
          <a:p>
            <a:r>
              <a:rPr lang="en-US" sz="2400">
                <a:solidFill>
                  <a:srgbClr val="0070C0"/>
                </a:solidFill>
                <a:latin typeface="+mj-lt"/>
              </a:rPr>
              <a:t>2O	: 2 nguyên tử Oxygen</a:t>
            </a:r>
          </a:p>
        </p:txBody>
      </p:sp>
    </p:spTree>
    <p:extLst>
      <p:ext uri="{BB962C8B-B14F-4D97-AF65-F5344CB8AC3E}">
        <p14:creationId xmlns:p14="http://schemas.microsoft.com/office/powerpoint/2010/main" val="369777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1000" fill="hold"/>
                                        <p:tgtEl>
                                          <p:spTgt spid="5">
                                            <p:bg/>
                                          </p:spTgt>
                                        </p:tgtEl>
                                        <p:attrNameLst>
                                          <p:attrName>ppt_w</p:attrName>
                                        </p:attrNameLst>
                                      </p:cBhvr>
                                      <p:tavLst>
                                        <p:tav tm="0">
                                          <p:val>
                                            <p:strVal val="#ppt_w*0.70"/>
                                          </p:val>
                                        </p:tav>
                                        <p:tav tm="100000">
                                          <p:val>
                                            <p:strVal val="#ppt_w"/>
                                          </p:val>
                                        </p:tav>
                                      </p:tavLst>
                                    </p:anim>
                                    <p:anim calcmode="lin" valueType="num">
                                      <p:cBhvr>
                                        <p:cTn id="8" dur="1000" fill="hold"/>
                                        <p:tgtEl>
                                          <p:spTgt spid="5">
                                            <p:bg/>
                                          </p:spTgt>
                                        </p:tgtEl>
                                        <p:attrNameLst>
                                          <p:attrName>ppt_h</p:attrName>
                                        </p:attrNameLst>
                                      </p:cBhvr>
                                      <p:tavLst>
                                        <p:tav tm="0">
                                          <p:val>
                                            <p:strVal val="#ppt_h"/>
                                          </p:val>
                                        </p:tav>
                                        <p:tav tm="100000">
                                          <p:val>
                                            <p:strVal val="#ppt_h"/>
                                          </p:val>
                                        </p:tav>
                                      </p:tavLst>
                                    </p:anim>
                                    <p:animEffect transition="in" filter="fade">
                                      <p:cBhvr>
                                        <p:cTn id="9" dur="1000"/>
                                        <p:tgtEl>
                                          <p:spTgt spid="5">
                                            <p:bg/>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p:cTn id="2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p:cTn id="36"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1" end="1"/>
                                            </p:txEl>
                                          </p:spTgt>
                                        </p:tgtEl>
                                      </p:cBhvr>
                                    </p:animEffect>
                                  </p:childTnLst>
                                </p:cTn>
                              </p:par>
                            </p:childTnLst>
                          </p:cTn>
                        </p:par>
                        <p:par>
                          <p:cTn id="39" fill="hold">
                            <p:stCondLst>
                              <p:cond delay="1000"/>
                            </p:stCondLst>
                            <p:childTnLst>
                              <p:par>
                                <p:cTn id="40" presetID="3" presetClass="entr" presetSubtype="1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1"/>
            <a:ext cx="12192000" cy="6879771"/>
          </a:xfrm>
          <a:prstGeom prst="rect">
            <a:avLst/>
          </a:prstGeom>
        </p:spPr>
      </p:pic>
      <p:sp>
        <p:nvSpPr>
          <p:cNvPr id="15" name="文本框 2"/>
          <p:cNvSpPr txBox="1"/>
          <p:nvPr/>
        </p:nvSpPr>
        <p:spPr>
          <a:xfrm>
            <a:off x="3856220" y="2619121"/>
            <a:ext cx="4479560" cy="1107996"/>
          </a:xfrm>
          <a:prstGeom prst="rect">
            <a:avLst/>
          </a:prstGeom>
          <a:noFill/>
        </p:spPr>
        <p:txBody>
          <a:bodyPr wrap="none" rtlCol="0">
            <a:spAutoFit/>
            <a:scene3d>
              <a:camera prst="orthographicFront"/>
              <a:lightRig rig="threePt" dir="t"/>
            </a:scene3d>
            <a:sp3d contourW="12700"/>
          </a:bodyPr>
          <a:lstStyle/>
          <a:p>
            <a:pPr algn="ctr"/>
            <a:r>
              <a:rPr lang="en-US" altLang="zh-CN" sz="66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LUYỆN TẬP</a:t>
            </a:r>
            <a:endParaRPr lang="zh-CN" altLang="en-US" sz="6600" b="1" dirty="0">
              <a:solidFill>
                <a:schemeClr val="bg1"/>
              </a:solidFill>
              <a:effectLst>
                <a:outerShdw blurRad="38100" dist="38100" dir="2700000" algn="tl">
                  <a:srgbClr val="000000">
                    <a:alpha val="43137"/>
                  </a:srgbClr>
                </a:outerShdw>
              </a:effectLst>
              <a:latin typeface="Cambria" panose="02040503050406030204" pitchFamily="18" charset="0"/>
              <a:ea typeface="汉仪夏日体W" panose="00020600040101010101" pitchFamily="18" charset="-122"/>
            </a:endParaRPr>
          </a:p>
        </p:txBody>
      </p:sp>
    </p:spTree>
    <p:extLst>
      <p:ext uri="{BB962C8B-B14F-4D97-AF65-F5344CB8AC3E}">
        <p14:creationId xmlns:p14="http://schemas.microsoft.com/office/powerpoint/2010/main" val="67968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Sữa Ensure giá bao nhiêu? Giá sữa bột Ensure Gold và các loại khác"/>
          <p:cNvPicPr>
            <a:picLocks noChangeAspect="1" noChangeArrowheads="1"/>
          </p:cNvPicPr>
          <p:nvPr/>
        </p:nvPicPr>
        <p:blipFill>
          <a:blip r:embed="rId2">
            <a:extLst>
              <a:ext uri="{28A0092B-C50C-407E-A947-70E740481C1C}">
                <a14:useLocalDpi xmlns:a14="http://schemas.microsoft.com/office/drawing/2010/main" val="0"/>
              </a:ext>
            </a:extLst>
          </a:blip>
          <a:srcRect l="18706" r="16362"/>
          <a:stretch>
            <a:fillRect/>
          </a:stretch>
        </p:blipFill>
        <p:spPr bwMode="auto">
          <a:xfrm>
            <a:off x="703201" y="1301260"/>
            <a:ext cx="3622614" cy="509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Sữa ENSURE ĐỨC 400G Chính Hãng Giá Rẻ Nhất"/>
          <p:cNvPicPr>
            <a:picLocks noChangeAspect="1" noChangeArrowheads="1"/>
          </p:cNvPicPr>
          <p:nvPr/>
        </p:nvPicPr>
        <p:blipFill rotWithShape="1">
          <a:blip r:embed="rId3">
            <a:extLst>
              <a:ext uri="{28A0092B-C50C-407E-A947-70E740481C1C}">
                <a14:useLocalDpi xmlns:a14="http://schemas.microsoft.com/office/drawing/2010/main" val="0"/>
              </a:ext>
            </a:extLst>
          </a:blip>
          <a:srcRect l="47258" t="-323" r="1029" b="22306"/>
          <a:stretch/>
        </p:blipFill>
        <p:spPr bwMode="auto">
          <a:xfrm>
            <a:off x="4460752" y="873412"/>
            <a:ext cx="7074756" cy="510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7550148" y="2532881"/>
            <a:ext cx="1143000" cy="352215"/>
          </a:xfrm>
          <a:prstGeom prst="wedgeRectCallout">
            <a:avLst>
              <a:gd name="adj1" fmla="val -181668"/>
              <a:gd name="adj2" fmla="val 12630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K</a:t>
            </a:r>
            <a:endParaRPr lang="en-US" b="1" dirty="0"/>
          </a:p>
        </p:txBody>
      </p:sp>
      <p:sp>
        <p:nvSpPr>
          <p:cNvPr id="5" name="Rectangular Callout 4"/>
          <p:cNvSpPr/>
          <p:nvPr/>
        </p:nvSpPr>
        <p:spPr>
          <a:xfrm>
            <a:off x="8346769" y="3527179"/>
            <a:ext cx="1143000" cy="259992"/>
          </a:xfrm>
          <a:prstGeom prst="wedgeRectCallout">
            <a:avLst>
              <a:gd name="adj1" fmla="val -216950"/>
              <a:gd name="adj2" fmla="val 3394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P</a:t>
            </a:r>
            <a:endParaRPr lang="en-US" b="1" dirty="0"/>
          </a:p>
        </p:txBody>
      </p:sp>
      <p:sp>
        <p:nvSpPr>
          <p:cNvPr id="6" name="Rectangular Callout 5"/>
          <p:cNvSpPr/>
          <p:nvPr/>
        </p:nvSpPr>
        <p:spPr>
          <a:xfrm>
            <a:off x="8489520" y="3869476"/>
            <a:ext cx="1181100" cy="335524"/>
          </a:xfrm>
          <a:prstGeom prst="wedgeRectCallout">
            <a:avLst>
              <a:gd name="adj1" fmla="val -197414"/>
              <a:gd name="adj2" fmla="val -1497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Mg</a:t>
            </a:r>
            <a:endParaRPr lang="en-US" b="1" dirty="0"/>
          </a:p>
        </p:txBody>
      </p:sp>
      <p:sp>
        <p:nvSpPr>
          <p:cNvPr id="7" name="Rectangular Callout 6"/>
          <p:cNvSpPr/>
          <p:nvPr/>
        </p:nvSpPr>
        <p:spPr>
          <a:xfrm>
            <a:off x="6855130" y="2030101"/>
            <a:ext cx="1143000" cy="400050"/>
          </a:xfrm>
          <a:prstGeom prst="wedgeRectCallout">
            <a:avLst>
              <a:gd name="adj1" fmla="val -108555"/>
              <a:gd name="adj2" fmla="val 18411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Na</a:t>
            </a:r>
            <a:endParaRPr lang="en-US" b="1" dirty="0"/>
          </a:p>
        </p:txBody>
      </p:sp>
      <p:sp>
        <p:nvSpPr>
          <p:cNvPr id="8" name="Rectangular Callout 7"/>
          <p:cNvSpPr/>
          <p:nvPr/>
        </p:nvSpPr>
        <p:spPr>
          <a:xfrm>
            <a:off x="8693148" y="3047702"/>
            <a:ext cx="1143000" cy="347453"/>
          </a:xfrm>
          <a:prstGeom prst="wedgeRectCallout">
            <a:avLst>
              <a:gd name="adj1" fmla="val -265277"/>
              <a:gd name="adj2" fmla="val 9635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Ca</a:t>
            </a:r>
            <a:endParaRPr lang="en-US" b="1" dirty="0"/>
          </a:p>
        </p:txBody>
      </p:sp>
      <p:sp>
        <p:nvSpPr>
          <p:cNvPr id="9" name="TextBox 8"/>
          <p:cNvSpPr txBox="1"/>
          <p:nvPr/>
        </p:nvSpPr>
        <p:spPr bwMode="auto">
          <a:xfrm>
            <a:off x="93419" y="288637"/>
            <a:ext cx="12027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3200" b="1">
                <a:latin typeface="Times New Roman" panose="02020603050405020304" pitchFamily="18" charset="0"/>
              </a:rPr>
              <a:t>Tìm  tên nguyên tố và cho biết kí hiệu hóa học của các nguyên tố đó.</a:t>
            </a:r>
            <a:endParaRPr lang="en-US" sz="3200">
              <a:latin typeface="Times New Roman" panose="02020603050405020304" pitchFamily="18" charset="0"/>
            </a:endParaRPr>
          </a:p>
        </p:txBody>
      </p:sp>
      <p:sp>
        <p:nvSpPr>
          <p:cNvPr id="20" name="Rectangular Callout 19"/>
          <p:cNvSpPr/>
          <p:nvPr/>
        </p:nvSpPr>
        <p:spPr>
          <a:xfrm>
            <a:off x="7550148" y="4317617"/>
            <a:ext cx="1181100" cy="316415"/>
          </a:xfrm>
          <a:prstGeom prst="wedgeRectCallout">
            <a:avLst>
              <a:gd name="adj1" fmla="val -194436"/>
              <a:gd name="adj2" fmla="val -4474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Zn</a:t>
            </a:r>
            <a:endParaRPr lang="en-US" b="1" dirty="0"/>
          </a:p>
        </p:txBody>
      </p:sp>
      <p:sp>
        <p:nvSpPr>
          <p:cNvPr id="21" name="Rectangular Callout 20"/>
          <p:cNvSpPr/>
          <p:nvPr/>
        </p:nvSpPr>
        <p:spPr>
          <a:xfrm>
            <a:off x="7998130" y="4679321"/>
            <a:ext cx="1181100" cy="306784"/>
          </a:xfrm>
          <a:prstGeom prst="wedgeRectCallout">
            <a:avLst>
              <a:gd name="adj1" fmla="val -198902"/>
              <a:gd name="adj2" fmla="val -8294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Mn</a:t>
            </a:r>
            <a:endParaRPr lang="en-US" b="1" dirty="0"/>
          </a:p>
        </p:txBody>
      </p:sp>
      <p:sp>
        <p:nvSpPr>
          <p:cNvPr id="22" name="Rectangular Callout 21"/>
          <p:cNvSpPr/>
          <p:nvPr/>
        </p:nvSpPr>
        <p:spPr>
          <a:xfrm>
            <a:off x="7737169" y="5040885"/>
            <a:ext cx="1181100" cy="306784"/>
          </a:xfrm>
          <a:prstGeom prst="wedgeRectCallout">
            <a:avLst>
              <a:gd name="adj1" fmla="val -204857"/>
              <a:gd name="adj2" fmla="val 303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Se</a:t>
            </a:r>
            <a:endParaRPr lang="en-US" b="1" dirty="0"/>
          </a:p>
        </p:txBody>
      </p:sp>
      <p:sp>
        <p:nvSpPr>
          <p:cNvPr id="23" name="Rectangular Callout 22"/>
          <p:cNvSpPr/>
          <p:nvPr/>
        </p:nvSpPr>
        <p:spPr>
          <a:xfrm>
            <a:off x="7898970" y="5541238"/>
            <a:ext cx="1181100" cy="306784"/>
          </a:xfrm>
          <a:prstGeom prst="wedgeRectCallout">
            <a:avLst>
              <a:gd name="adj1" fmla="val -210812"/>
              <a:gd name="adj2" fmla="val -10587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Cr</a:t>
            </a:r>
            <a:endParaRPr lang="en-US" b="1" dirty="0"/>
          </a:p>
        </p:txBody>
      </p:sp>
    </p:spTree>
    <p:extLst>
      <p:ext uri="{BB962C8B-B14F-4D97-AF65-F5344CB8AC3E}">
        <p14:creationId xmlns:p14="http://schemas.microsoft.com/office/powerpoint/2010/main" val="3048613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0" grpId="0" animBg="1"/>
      <p:bldP spid="21"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Sữa tươi ít đường Vinamilk 110ml giá tốt tại Bách hoá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401" y="907112"/>
            <a:ext cx="7323396" cy="54925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ular Callout 4"/>
          <p:cNvSpPr/>
          <p:nvPr/>
        </p:nvSpPr>
        <p:spPr>
          <a:xfrm>
            <a:off x="5538599" y="2058253"/>
            <a:ext cx="1143000" cy="393700"/>
          </a:xfrm>
          <a:prstGeom prst="wedgeRectCallout">
            <a:avLst>
              <a:gd name="adj1" fmla="val -163206"/>
              <a:gd name="adj2" fmla="val 26029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Ca</a:t>
            </a:r>
            <a:endParaRPr lang="en-US" b="1" dirty="0"/>
          </a:p>
        </p:txBody>
      </p:sp>
      <p:sp>
        <p:nvSpPr>
          <p:cNvPr id="6" name="Rectangular Callout 5"/>
          <p:cNvSpPr/>
          <p:nvPr/>
        </p:nvSpPr>
        <p:spPr>
          <a:xfrm>
            <a:off x="5812810" y="2899297"/>
            <a:ext cx="1143000" cy="457200"/>
          </a:xfrm>
          <a:prstGeom prst="wedgeRectCallout">
            <a:avLst>
              <a:gd name="adj1" fmla="val -164642"/>
              <a:gd name="adj2" fmla="val 6842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P</a:t>
            </a:r>
            <a:endParaRPr lang="en-US" b="1" dirty="0"/>
          </a:p>
        </p:txBody>
      </p:sp>
      <p:sp>
        <p:nvSpPr>
          <p:cNvPr id="7" name="Rectangular Callout 6"/>
          <p:cNvSpPr/>
          <p:nvPr/>
        </p:nvSpPr>
        <p:spPr>
          <a:xfrm>
            <a:off x="5538599" y="3424785"/>
            <a:ext cx="1181100" cy="457200"/>
          </a:xfrm>
          <a:prstGeom prst="wedgeRectCallout">
            <a:avLst>
              <a:gd name="adj1" fmla="val -152749"/>
              <a:gd name="adj2" fmla="val -41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Se</a:t>
            </a:r>
            <a:endParaRPr lang="en-US" b="1" dirty="0"/>
          </a:p>
        </p:txBody>
      </p:sp>
    </p:spTree>
    <p:extLst>
      <p:ext uri="{BB962C8B-B14F-4D97-AF65-F5344CB8AC3E}">
        <p14:creationId xmlns:p14="http://schemas.microsoft.com/office/powerpoint/2010/main" val="113031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854200" y="66675"/>
            <a:ext cx="8839200" cy="293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buNone/>
            </a:pPr>
            <a:r>
              <a:rPr lang="fr-FR" altLang="en-US" b="1"/>
              <a:t>Bài 1:</a:t>
            </a:r>
            <a:r>
              <a:rPr lang="fr-FR" altLang="en-US"/>
              <a:t> </a:t>
            </a:r>
            <a:r>
              <a:rPr lang="en-US"/>
              <a:t>Hãy dúng chữ số và kí hiệu hóa học diễn đạt các ý sau:</a:t>
            </a:r>
          </a:p>
          <a:p>
            <a:pPr marL="514350" indent="-514350">
              <a:spcBef>
                <a:spcPts val="600"/>
              </a:spcBef>
              <a:spcAft>
                <a:spcPts val="600"/>
              </a:spcAft>
              <a:buAutoNum type="alphaLcParenR"/>
            </a:pPr>
            <a:r>
              <a:rPr lang="en-US" altLang="en-US" b="1">
                <a:solidFill>
                  <a:srgbClr val="0000FF"/>
                </a:solidFill>
              </a:rPr>
              <a:t>Năm nguyên tử </a:t>
            </a:r>
            <a:r>
              <a:rPr lang="en-US" altLang="en-US"/>
              <a:t>hydrogen </a:t>
            </a:r>
            <a:r>
              <a:rPr lang="vi-VN" altLang="en-US" b="1">
                <a:solidFill>
                  <a:srgbClr val="0000FF"/>
                </a:solidFill>
              </a:rPr>
              <a:t>: </a:t>
            </a:r>
            <a:endParaRPr lang="en-US" altLang="en-US" b="1">
              <a:solidFill>
                <a:srgbClr val="0000FF"/>
              </a:solidFill>
            </a:endParaRPr>
          </a:p>
          <a:p>
            <a:pPr marL="514350" indent="-514350">
              <a:spcBef>
                <a:spcPts val="600"/>
              </a:spcBef>
              <a:spcAft>
                <a:spcPts val="600"/>
              </a:spcAft>
              <a:buAutoNum type="alphaLcParenR"/>
            </a:pPr>
            <a:r>
              <a:rPr lang="en-US" altLang="en-US" b="1">
                <a:solidFill>
                  <a:srgbClr val="0000FF"/>
                </a:solidFill>
              </a:rPr>
              <a:t>b) Bốn nguyên tử </a:t>
            </a:r>
            <a:r>
              <a:rPr lang="en-US" altLang="en-US"/>
              <a:t>Aluminium </a:t>
            </a:r>
            <a:r>
              <a:rPr lang="vi-VN" altLang="en-US" b="1">
                <a:solidFill>
                  <a:srgbClr val="0000FF"/>
                </a:solidFill>
              </a:rPr>
              <a:t>: </a:t>
            </a:r>
          </a:p>
          <a:p>
            <a:pPr>
              <a:spcBef>
                <a:spcPts val="600"/>
              </a:spcBef>
              <a:spcAft>
                <a:spcPts val="600"/>
              </a:spcAft>
              <a:buNone/>
            </a:pPr>
            <a:r>
              <a:rPr lang="en-US" altLang="en-US" b="1">
                <a:solidFill>
                  <a:srgbClr val="0000FF"/>
                </a:solidFill>
              </a:rPr>
              <a:t>c) Ba</a:t>
            </a:r>
            <a:r>
              <a:rPr lang="vi-VN" altLang="en-US" b="1">
                <a:solidFill>
                  <a:srgbClr val="0000FF"/>
                </a:solidFill>
              </a:rPr>
              <a:t> </a:t>
            </a:r>
            <a:r>
              <a:rPr lang="en-US" altLang="en-US" b="1">
                <a:solidFill>
                  <a:srgbClr val="0000FF"/>
                </a:solidFill>
              </a:rPr>
              <a:t>nguyên tử </a:t>
            </a:r>
            <a:r>
              <a:rPr lang="en-US" altLang="en-US"/>
              <a:t>Sodium </a:t>
            </a:r>
            <a:r>
              <a:rPr lang="vi-VN" altLang="en-US" b="1">
                <a:solidFill>
                  <a:srgbClr val="0000FF"/>
                </a:solidFill>
              </a:rPr>
              <a:t>:</a:t>
            </a:r>
            <a:endParaRPr lang="en-US"/>
          </a:p>
        </p:txBody>
      </p:sp>
      <p:sp>
        <p:nvSpPr>
          <p:cNvPr id="12293" name="Rectangle 5"/>
          <p:cNvSpPr>
            <a:spLocks noChangeArrowheads="1"/>
          </p:cNvSpPr>
          <p:nvPr/>
        </p:nvSpPr>
        <p:spPr bwMode="auto">
          <a:xfrm>
            <a:off x="2701926" y="4354782"/>
            <a:ext cx="5756275"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ts val="600"/>
              </a:spcBef>
              <a:spcAft>
                <a:spcPts val="600"/>
              </a:spcAft>
              <a:buFont typeface="Vrinda" pitchFamily="34" charset="0"/>
              <a:buChar char="-"/>
            </a:pPr>
            <a:r>
              <a:rPr lang="vi-VN" altLang="en-US" b="1">
                <a:solidFill>
                  <a:srgbClr val="0000FF"/>
                </a:solidFill>
              </a:rPr>
              <a:t>6</a:t>
            </a:r>
            <a:r>
              <a:rPr lang="en-US" altLang="en-US" b="1">
                <a:solidFill>
                  <a:srgbClr val="0000FF"/>
                </a:solidFill>
              </a:rPr>
              <a:t> </a:t>
            </a:r>
            <a:r>
              <a:rPr lang="vi-VN" altLang="en-US" b="1">
                <a:solidFill>
                  <a:srgbClr val="0000FF"/>
                </a:solidFill>
              </a:rPr>
              <a:t>N: 6</a:t>
            </a:r>
            <a:r>
              <a:rPr lang="en-US" altLang="en-US" b="1">
                <a:solidFill>
                  <a:srgbClr val="0000FF"/>
                </a:solidFill>
              </a:rPr>
              <a:t> nguyên tử nitrogen</a:t>
            </a:r>
            <a:endParaRPr lang="vi-VN" altLang="en-US" b="1">
              <a:solidFill>
                <a:srgbClr val="0000FF"/>
              </a:solidFill>
            </a:endParaRPr>
          </a:p>
          <a:p>
            <a:pPr>
              <a:spcBef>
                <a:spcPts val="600"/>
              </a:spcBef>
              <a:spcAft>
                <a:spcPts val="600"/>
              </a:spcAft>
              <a:buFont typeface="Vrinda" pitchFamily="34" charset="0"/>
              <a:buChar char="-"/>
            </a:pPr>
            <a:r>
              <a:rPr lang="vi-VN" altLang="en-US" b="1">
                <a:solidFill>
                  <a:srgbClr val="0000FF"/>
                </a:solidFill>
              </a:rPr>
              <a:t>2</a:t>
            </a:r>
            <a:r>
              <a:rPr lang="en-US" altLang="en-US" b="1">
                <a:solidFill>
                  <a:srgbClr val="0000FF"/>
                </a:solidFill>
              </a:rPr>
              <a:t> </a:t>
            </a:r>
            <a:r>
              <a:rPr lang="vi-VN" altLang="en-US" b="1">
                <a:solidFill>
                  <a:srgbClr val="0000FF"/>
                </a:solidFill>
              </a:rPr>
              <a:t>Ba: 2</a:t>
            </a:r>
            <a:r>
              <a:rPr lang="en-US" altLang="en-US" b="1">
                <a:solidFill>
                  <a:srgbClr val="0000FF"/>
                </a:solidFill>
              </a:rPr>
              <a:t> nguyên tử </a:t>
            </a:r>
            <a:r>
              <a:rPr lang="vi-VN" altLang="en-US" b="1">
                <a:solidFill>
                  <a:srgbClr val="0000FF"/>
                </a:solidFill>
              </a:rPr>
              <a:t>bari</a:t>
            </a:r>
            <a:r>
              <a:rPr lang="en-US" altLang="en-US" b="1">
                <a:solidFill>
                  <a:srgbClr val="0000FF"/>
                </a:solidFill>
              </a:rPr>
              <a:t>um</a:t>
            </a:r>
            <a:endParaRPr lang="vi-VN" altLang="en-US" b="1">
              <a:solidFill>
                <a:srgbClr val="0000FF"/>
              </a:solidFill>
            </a:endParaRPr>
          </a:p>
          <a:p>
            <a:pPr>
              <a:spcBef>
                <a:spcPts val="600"/>
              </a:spcBef>
              <a:spcAft>
                <a:spcPts val="600"/>
              </a:spcAft>
              <a:buFont typeface="Vrinda" pitchFamily="34" charset="0"/>
              <a:buChar char="-"/>
            </a:pPr>
            <a:r>
              <a:rPr lang="vi-VN" altLang="en-US" b="1">
                <a:solidFill>
                  <a:srgbClr val="0000FF"/>
                </a:solidFill>
              </a:rPr>
              <a:t>3</a:t>
            </a:r>
            <a:r>
              <a:rPr lang="en-US" altLang="en-US" b="1">
                <a:solidFill>
                  <a:srgbClr val="0000FF"/>
                </a:solidFill>
              </a:rPr>
              <a:t> </a:t>
            </a:r>
            <a:r>
              <a:rPr lang="vi-VN" altLang="en-US" b="1">
                <a:solidFill>
                  <a:srgbClr val="0000FF"/>
                </a:solidFill>
              </a:rPr>
              <a:t>He: 3 </a:t>
            </a:r>
            <a:r>
              <a:rPr lang="en-US" altLang="en-US" b="1">
                <a:solidFill>
                  <a:srgbClr val="0000FF"/>
                </a:solidFill>
              </a:rPr>
              <a:t>nguyên tử </a:t>
            </a:r>
            <a:r>
              <a:rPr lang="vi-VN" altLang="en-US" b="1">
                <a:solidFill>
                  <a:srgbClr val="0000FF"/>
                </a:solidFill>
              </a:rPr>
              <a:t>heli</a:t>
            </a:r>
            <a:r>
              <a:rPr lang="en-US" altLang="en-US" b="1">
                <a:solidFill>
                  <a:srgbClr val="0000FF"/>
                </a:solidFill>
              </a:rPr>
              <a:t>um</a:t>
            </a:r>
          </a:p>
        </p:txBody>
      </p:sp>
      <p:sp>
        <p:nvSpPr>
          <p:cNvPr id="12294" name="Rectangle 6"/>
          <p:cNvSpPr>
            <a:spLocks noChangeArrowheads="1"/>
          </p:cNvSpPr>
          <p:nvPr/>
        </p:nvSpPr>
        <p:spPr bwMode="auto">
          <a:xfrm>
            <a:off x="1854201" y="3548064"/>
            <a:ext cx="87423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buFontTx/>
              <a:buNone/>
            </a:pPr>
            <a:r>
              <a:rPr lang="fr-FR" altLang="en-US" b="1"/>
              <a:t>Bài 2:</a:t>
            </a:r>
            <a:r>
              <a:rPr lang="fr-FR" altLang="en-US"/>
              <a:t> </a:t>
            </a:r>
            <a:r>
              <a:rPr lang="en-US" altLang="en-US"/>
              <a:t>Cách viết 6 N, 2 Ba, 3 He lần lượt chỉ ý gì? </a:t>
            </a:r>
            <a:endParaRPr lang="vi-VN" altLang="en-US"/>
          </a:p>
        </p:txBody>
      </p:sp>
      <p:sp>
        <p:nvSpPr>
          <p:cNvPr id="12296" name="Rectangle 8"/>
          <p:cNvSpPr>
            <a:spLocks noChangeArrowheads="1"/>
          </p:cNvSpPr>
          <p:nvPr/>
        </p:nvSpPr>
        <p:spPr bwMode="auto">
          <a:xfrm>
            <a:off x="7890329" y="1128504"/>
            <a:ext cx="1135743"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indent="0">
              <a:spcBef>
                <a:spcPts val="600"/>
              </a:spcBef>
              <a:spcAft>
                <a:spcPts val="600"/>
              </a:spcAft>
              <a:buNone/>
            </a:pPr>
            <a:r>
              <a:rPr lang="vi-VN" altLang="en-US" b="1">
                <a:solidFill>
                  <a:srgbClr val="0000FF"/>
                </a:solidFill>
              </a:rPr>
              <a:t>5</a:t>
            </a:r>
            <a:r>
              <a:rPr lang="en-US" altLang="en-US" b="1">
                <a:solidFill>
                  <a:srgbClr val="0000FF"/>
                </a:solidFill>
              </a:rPr>
              <a:t> </a:t>
            </a:r>
            <a:r>
              <a:rPr lang="vi-VN" altLang="en-US" b="1">
                <a:solidFill>
                  <a:srgbClr val="0000FF"/>
                </a:solidFill>
              </a:rPr>
              <a:t>H</a:t>
            </a:r>
          </a:p>
          <a:p>
            <a:pPr marL="0" indent="0">
              <a:spcBef>
                <a:spcPts val="600"/>
              </a:spcBef>
              <a:spcAft>
                <a:spcPts val="600"/>
              </a:spcAft>
              <a:buNone/>
            </a:pPr>
            <a:r>
              <a:rPr lang="vi-VN" altLang="en-US" b="1">
                <a:solidFill>
                  <a:srgbClr val="0000FF"/>
                </a:solidFill>
              </a:rPr>
              <a:t>4</a:t>
            </a:r>
            <a:r>
              <a:rPr lang="en-US" altLang="en-US" b="1">
                <a:solidFill>
                  <a:srgbClr val="0000FF"/>
                </a:solidFill>
              </a:rPr>
              <a:t> </a:t>
            </a:r>
            <a:r>
              <a:rPr lang="vi-VN" altLang="en-US" b="1">
                <a:solidFill>
                  <a:srgbClr val="0000FF"/>
                </a:solidFill>
              </a:rPr>
              <a:t>Al</a:t>
            </a:r>
          </a:p>
          <a:p>
            <a:pPr marL="0" indent="0">
              <a:spcBef>
                <a:spcPts val="600"/>
              </a:spcBef>
              <a:spcAft>
                <a:spcPts val="600"/>
              </a:spcAft>
              <a:buNone/>
            </a:pPr>
            <a:r>
              <a:rPr lang="vi-VN" altLang="en-US" b="1">
                <a:solidFill>
                  <a:srgbClr val="0000FF"/>
                </a:solidFill>
              </a:rPr>
              <a:t>3</a:t>
            </a:r>
            <a:r>
              <a:rPr lang="en-US" altLang="en-US" b="1">
                <a:solidFill>
                  <a:srgbClr val="0000FF"/>
                </a:solidFill>
              </a:rPr>
              <a:t> </a:t>
            </a:r>
            <a:r>
              <a:rPr lang="vi-VN" altLang="en-US" b="1">
                <a:solidFill>
                  <a:srgbClr val="0000FF"/>
                </a:solidFill>
              </a:rPr>
              <a:t>Na</a:t>
            </a:r>
            <a:endParaRPr lang="en-US" altLang="en-US" b="1">
              <a:solidFill>
                <a:srgbClr val="0000FF"/>
              </a:solidFill>
            </a:endParaRPr>
          </a:p>
        </p:txBody>
      </p:sp>
      <p:sp>
        <p:nvSpPr>
          <p:cNvPr id="2" name="Rectangle 1"/>
          <p:cNvSpPr/>
          <p:nvPr/>
        </p:nvSpPr>
        <p:spPr>
          <a:xfrm>
            <a:off x="493486" y="449943"/>
            <a:ext cx="1132114" cy="6037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Phiếu học </a:t>
            </a:r>
          </a:p>
          <a:p>
            <a:pPr algn="ctr"/>
            <a:r>
              <a:rPr lang="en-US" sz="2800"/>
              <a:t>tập 2</a:t>
            </a:r>
          </a:p>
        </p:txBody>
      </p:sp>
    </p:spTree>
    <p:extLst>
      <p:ext uri="{BB962C8B-B14F-4D97-AF65-F5344CB8AC3E}">
        <p14:creationId xmlns:p14="http://schemas.microsoft.com/office/powerpoint/2010/main" val="10757461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2296">
                                            <p:txEl>
                                              <p:pRg st="0" end="0"/>
                                            </p:txEl>
                                          </p:spTgt>
                                        </p:tgtEl>
                                        <p:attrNameLst>
                                          <p:attrName>style.visibility</p:attrName>
                                        </p:attrNameLst>
                                      </p:cBhvr>
                                      <p:to>
                                        <p:strVal val="visible"/>
                                      </p:to>
                                    </p:set>
                                    <p:anim calcmode="lin" valueType="num">
                                      <p:cBhvr additive="base">
                                        <p:cTn id="21" dur="500" fill="hold"/>
                                        <p:tgtEl>
                                          <p:spTgt spid="1229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2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2296">
                                            <p:txEl>
                                              <p:pRg st="1" end="1"/>
                                            </p:txEl>
                                          </p:spTgt>
                                        </p:tgtEl>
                                        <p:attrNameLst>
                                          <p:attrName>style.visibility</p:attrName>
                                        </p:attrNameLst>
                                      </p:cBhvr>
                                      <p:to>
                                        <p:strVal val="visible"/>
                                      </p:to>
                                    </p:set>
                                    <p:anim calcmode="lin" valueType="num">
                                      <p:cBhvr additive="base">
                                        <p:cTn id="27" dur="500" fill="hold"/>
                                        <p:tgtEl>
                                          <p:spTgt spid="1229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2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2296">
                                            <p:txEl>
                                              <p:pRg st="2" end="2"/>
                                            </p:txEl>
                                          </p:spTgt>
                                        </p:tgtEl>
                                        <p:attrNameLst>
                                          <p:attrName>style.visibility</p:attrName>
                                        </p:attrNameLst>
                                      </p:cBhvr>
                                      <p:to>
                                        <p:strVal val="visible"/>
                                      </p:to>
                                    </p:set>
                                    <p:anim calcmode="lin" valueType="num">
                                      <p:cBhvr additive="base">
                                        <p:cTn id="33" dur="500" fill="hold"/>
                                        <p:tgtEl>
                                          <p:spTgt spid="1229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2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294"/>
                                        </p:tgtEl>
                                        <p:attrNameLst>
                                          <p:attrName>style.visibility</p:attrName>
                                        </p:attrNameLst>
                                      </p:cBhvr>
                                      <p:to>
                                        <p:strVal val="visible"/>
                                      </p:to>
                                    </p:set>
                                    <p:animEffect transition="in" filter="blinds(horizontal)">
                                      <p:cBhvr>
                                        <p:cTn id="39" dur="500"/>
                                        <p:tgtEl>
                                          <p:spTgt spid="1229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12293">
                                            <p:txEl>
                                              <p:pRg st="0" end="0"/>
                                            </p:txEl>
                                          </p:spTgt>
                                        </p:tgtEl>
                                        <p:attrNameLst>
                                          <p:attrName>style.visibility</p:attrName>
                                        </p:attrNameLst>
                                      </p:cBhvr>
                                      <p:to>
                                        <p:strVal val="visible"/>
                                      </p:to>
                                    </p:set>
                                    <p:anim calcmode="lin" valueType="num">
                                      <p:cBhvr additive="base">
                                        <p:cTn id="44" dur="500" fill="hold"/>
                                        <p:tgtEl>
                                          <p:spTgt spid="12293">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22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12293">
                                            <p:txEl>
                                              <p:pRg st="1" end="1"/>
                                            </p:txEl>
                                          </p:spTgt>
                                        </p:tgtEl>
                                        <p:attrNameLst>
                                          <p:attrName>style.visibility</p:attrName>
                                        </p:attrNameLst>
                                      </p:cBhvr>
                                      <p:to>
                                        <p:strVal val="visible"/>
                                      </p:to>
                                    </p:set>
                                    <p:anim calcmode="lin" valueType="num">
                                      <p:cBhvr additive="base">
                                        <p:cTn id="50" dur="500" fill="hold"/>
                                        <p:tgtEl>
                                          <p:spTgt spid="12293">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22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12293">
                                            <p:txEl>
                                              <p:pRg st="2" end="2"/>
                                            </p:txEl>
                                          </p:spTgt>
                                        </p:tgtEl>
                                        <p:attrNameLst>
                                          <p:attrName>style.visibility</p:attrName>
                                        </p:attrNameLst>
                                      </p:cBhvr>
                                      <p:to>
                                        <p:strVal val="visible"/>
                                      </p:to>
                                    </p:set>
                                    <p:anim calcmode="lin" valueType="num">
                                      <p:cBhvr additive="base">
                                        <p:cTn id="56" dur="500" fill="hold"/>
                                        <p:tgtEl>
                                          <p:spTgt spid="12293">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229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1"/>
            <a:ext cx="12192000" cy="6879771"/>
          </a:xfrm>
          <a:prstGeom prst="rect">
            <a:avLst/>
          </a:prstGeom>
        </p:spPr>
      </p:pic>
      <p:sp>
        <p:nvSpPr>
          <p:cNvPr id="15" name="文本框 2"/>
          <p:cNvSpPr txBox="1"/>
          <p:nvPr/>
        </p:nvSpPr>
        <p:spPr>
          <a:xfrm>
            <a:off x="3971060" y="2619121"/>
            <a:ext cx="4249882" cy="1107996"/>
          </a:xfrm>
          <a:prstGeom prst="rect">
            <a:avLst/>
          </a:prstGeom>
          <a:noFill/>
        </p:spPr>
        <p:txBody>
          <a:bodyPr wrap="none" rtlCol="0">
            <a:spAutoFit/>
            <a:scene3d>
              <a:camera prst="orthographicFront"/>
              <a:lightRig rig="threePt" dir="t"/>
            </a:scene3d>
            <a:sp3d contourW="12700"/>
          </a:bodyPr>
          <a:lstStyle/>
          <a:p>
            <a:pPr algn="ctr"/>
            <a:r>
              <a:rPr lang="en-US" altLang="zh-CN" sz="66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VẬN DỤNG</a:t>
            </a:r>
            <a:endParaRPr lang="zh-CN" altLang="en-US" sz="6600" b="1" dirty="0">
              <a:solidFill>
                <a:schemeClr val="bg1"/>
              </a:solidFill>
              <a:effectLst>
                <a:outerShdw blurRad="38100" dist="38100" dir="2700000" algn="tl">
                  <a:srgbClr val="000000">
                    <a:alpha val="43137"/>
                  </a:srgbClr>
                </a:outerShdw>
              </a:effectLst>
              <a:latin typeface="Cambria" panose="02040503050406030204" pitchFamily="18" charset="0"/>
              <a:ea typeface="汉仪夏日体W" panose="00020600040101010101" pitchFamily="18" charset="-122"/>
            </a:endParaRPr>
          </a:p>
        </p:txBody>
      </p:sp>
    </p:spTree>
    <p:extLst>
      <p:ext uri="{BB962C8B-B14F-4D97-AF65-F5344CB8AC3E}">
        <p14:creationId xmlns:p14="http://schemas.microsoft.com/office/powerpoint/2010/main" val="393312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90225" y="1134128"/>
            <a:ext cx="10795819" cy="1091966"/>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tab pos="180340" algn="l"/>
                <a:tab pos="540385" algn="l"/>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Bài</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1: </a:t>
            </a: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Kí</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hiệu</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hóa</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học</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nào</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viết</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sai</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Nếu</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sai</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hãy</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sửa</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lại</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cho</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đúng</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H, Li, NA, O, Ne, AL, CA, K, N, SI, Mg.</a:t>
            </a:r>
            <a:endParaRPr kumimoji="0" lang="en-US" sz="16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2449898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p:nvPr/>
        </p:nvPicPr>
        <p:blipFill rotWithShape="1">
          <a:blip r:embed="rId4"/>
          <a:srcRect l="810" b="18398"/>
          <a:stretch/>
        </p:blipFill>
        <p:spPr bwMode="auto">
          <a:xfrm>
            <a:off x="599769" y="549921"/>
            <a:ext cx="10245214" cy="2311267"/>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599769" y="3185652"/>
            <a:ext cx="1170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X, Y</a:t>
            </a:r>
          </a:p>
        </p:txBody>
      </p:sp>
      <p:sp>
        <p:nvSpPr>
          <p:cNvPr id="6" name="TextBox 5"/>
          <p:cNvSpPr txBox="1"/>
          <p:nvPr/>
        </p:nvSpPr>
        <p:spPr>
          <a:xfrm>
            <a:off x="3399504" y="3185649"/>
            <a:ext cx="1170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 Z, Q</a:t>
            </a:r>
          </a:p>
        </p:txBody>
      </p:sp>
      <p:sp>
        <p:nvSpPr>
          <p:cNvPr id="7" name="TextBox 6"/>
          <p:cNvSpPr txBox="1"/>
          <p:nvPr/>
        </p:nvSpPr>
        <p:spPr>
          <a:xfrm>
            <a:off x="6288959" y="3185649"/>
            <a:ext cx="1170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 R,E</a:t>
            </a:r>
          </a:p>
        </p:txBody>
      </p:sp>
      <p:sp>
        <p:nvSpPr>
          <p:cNvPr id="8" name="TextBox 7"/>
          <p:cNvSpPr txBox="1"/>
          <p:nvPr/>
        </p:nvSpPr>
        <p:spPr>
          <a:xfrm>
            <a:off x="9178415" y="3185650"/>
            <a:ext cx="1170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 Y, E</a:t>
            </a:r>
          </a:p>
        </p:txBody>
      </p:sp>
      <p:sp>
        <p:nvSpPr>
          <p:cNvPr id="9" name="Oval 8"/>
          <p:cNvSpPr/>
          <p:nvPr/>
        </p:nvSpPr>
        <p:spPr>
          <a:xfrm>
            <a:off x="452284" y="3155926"/>
            <a:ext cx="521109" cy="5211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8998364" y="3155923"/>
            <a:ext cx="521109" cy="5211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6118125" y="3155466"/>
            <a:ext cx="521109" cy="5211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3218221" y="3155467"/>
            <a:ext cx="521109" cy="5211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99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subTnLst>
                                    <p:set>
                                      <p:cBhvr override="childStyle">
                                        <p:cTn dur="1" fill="hold" display="0" masterRel="sameClick" afterEffect="1">
                                          <p:stCondLst>
                                            <p:cond evt="end" delay="0">
                                              <p:tn val="11"/>
                                            </p:cond>
                                          </p:stCondLst>
                                        </p:cTn>
                                        <p:tgtEl>
                                          <p:spTgt spid="9"/>
                                        </p:tgtEl>
                                        <p:attrNameLst>
                                          <p:attrName>style.visibility</p:attrName>
                                        </p:attrNameLst>
                                      </p:cBhvr>
                                      <p:to>
                                        <p:strVal val="hidden"/>
                                      </p:to>
                                    </p:set>
                                  </p:sub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subTnLst>
                                    <p:set>
                                      <p:cBhvr override="childStyle">
                                        <p:cTn dur="1" fill="hold" display="0" masterRel="sameClick" afterEffect="1">
                                          <p:stCondLst>
                                            <p:cond evt="end" delay="0">
                                              <p:tn val="17"/>
                                            </p:cond>
                                          </p:stCondLst>
                                        </p:cTn>
                                        <p:tgtEl>
                                          <p:spTgt spid="11"/>
                                        </p:tgtEl>
                                        <p:attrNameLst>
                                          <p:attrName>style.visibility</p:attrName>
                                        </p:attrNameLst>
                                      </p:cBhvr>
                                      <p:to>
                                        <p:strVal val="hidden"/>
                                      </p:to>
                                    </p:set>
                                  </p:sub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subTnLst>
                                    <p:set>
                                      <p:cBhvr override="childStyle">
                                        <p:cTn dur="1" fill="hold" display="0" masterRel="sameClick" afterEffect="1">
                                          <p:stCondLst>
                                            <p:cond evt="end" delay="0">
                                              <p:tn val="23"/>
                                            </p:cond>
                                          </p:stCondLst>
                                        </p:cTn>
                                        <p:tgtEl>
                                          <p:spTgt spid="10"/>
                                        </p:tgtEl>
                                        <p:attrNameLst>
                                          <p:attrName>style.visibility</p:attrName>
                                        </p:attrNameLst>
                                      </p:cBhvr>
                                      <p:to>
                                        <p:strVal val="hidden"/>
                                      </p:to>
                                    </p:set>
                                  </p:subTnLst>
                                </p:cTn>
                              </p:par>
                            </p:childTnLst>
                          </p:cTn>
                        </p:par>
                      </p:childTnLst>
                    </p:cTn>
                  </p:par>
                </p:childTnLst>
              </p:cTn>
              <p:nextCondLst>
                <p:cond evt="onClick" delay="0">
                  <p:tgtEl>
                    <p:spTgt spid="8"/>
                  </p:tgtEl>
                </p:cond>
              </p:nextCondLst>
            </p:seq>
          </p:childTnLst>
        </p:cTn>
      </p:par>
    </p:tnLst>
    <p:bldLst>
      <p:bldP spid="9"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7000"/>
          </a:stretch>
        </a:blipFill>
        <a:effectLst/>
      </p:bgPr>
    </p:bg>
    <p:spTree>
      <p:nvGrpSpPr>
        <p:cNvPr id="1" name=""/>
        <p:cNvGrpSpPr/>
        <p:nvPr/>
      </p:nvGrpSpPr>
      <p:grpSpPr>
        <a:xfrm>
          <a:off x="0" y="0"/>
          <a:ext cx="0" cy="0"/>
          <a:chOff x="0" y="0"/>
          <a:chExt cx="0" cy="0"/>
        </a:xfrm>
      </p:grpSpPr>
      <p:pic>
        <p:nvPicPr>
          <p:cNvPr id="5" name="Picture 4"/>
          <p:cNvPicPr/>
          <p:nvPr/>
        </p:nvPicPr>
        <p:blipFill rotWithShape="1">
          <a:blip r:embed="rId3"/>
          <a:srcRect r="42034" b="43228"/>
          <a:stretch/>
        </p:blipFill>
        <p:spPr>
          <a:xfrm>
            <a:off x="3464888" y="1642786"/>
            <a:ext cx="5079344" cy="648130"/>
          </a:xfrm>
          <a:prstGeom prst="rect">
            <a:avLst/>
          </a:prstGeom>
        </p:spPr>
      </p:pic>
      <p:sp>
        <p:nvSpPr>
          <p:cNvPr id="6" name="Oval 5"/>
          <p:cNvSpPr/>
          <p:nvPr/>
        </p:nvSpPr>
        <p:spPr>
          <a:xfrm>
            <a:off x="644013" y="3071925"/>
            <a:ext cx="5080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9966960" y="3105683"/>
            <a:ext cx="508000" cy="5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6859311" y="3071925"/>
            <a:ext cx="5080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3751662" y="3071925"/>
            <a:ext cx="5080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746370" y="3071925"/>
            <a:ext cx="11110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CL</a:t>
            </a:r>
          </a:p>
        </p:txBody>
      </p:sp>
      <p:sp>
        <p:nvSpPr>
          <p:cNvPr id="10" name="TextBox 9"/>
          <p:cNvSpPr txBox="1"/>
          <p:nvPr/>
        </p:nvSpPr>
        <p:spPr>
          <a:xfrm>
            <a:off x="3822883" y="3086018"/>
            <a:ext cx="11110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cL</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6978054" y="3067337"/>
            <a:ext cx="11110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  cl</a:t>
            </a:r>
          </a:p>
        </p:txBody>
      </p:sp>
      <p:sp>
        <p:nvSpPr>
          <p:cNvPr id="12" name="TextBox 11"/>
          <p:cNvSpPr txBox="1"/>
          <p:nvPr/>
        </p:nvSpPr>
        <p:spPr>
          <a:xfrm>
            <a:off x="10054567" y="3101095"/>
            <a:ext cx="11110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  Cl</a:t>
            </a:r>
          </a:p>
        </p:txBody>
      </p:sp>
    </p:spTree>
    <p:extLst>
      <p:ext uri="{BB962C8B-B14F-4D97-AF65-F5344CB8AC3E}">
        <p14:creationId xmlns:p14="http://schemas.microsoft.com/office/powerpoint/2010/main" val="207012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childTnLst>
              </p:cTn>
              <p:nextCondLst>
                <p:cond evt="onClick" delay="0">
                  <p:tgtEl>
                    <p:spTgt spid="2"/>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heel(1)">
                                      <p:cBhvr>
                                        <p:cTn id="37" dur="2000"/>
                                        <p:tgtEl>
                                          <p:spTgt spid="8"/>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heel(1)">
                                      <p:cBhvr>
                                        <p:cTn id="43" dur="2000"/>
                                        <p:tgtEl>
                                          <p:spTgt spid="7"/>
                                        </p:tgtEl>
                                      </p:cBhvr>
                                    </p:animEffect>
                                  </p:childTnLst>
                                </p:cTn>
                              </p:par>
                            </p:childTnLst>
                          </p:cTn>
                        </p:par>
                      </p:childTnLst>
                    </p:cTn>
                  </p:par>
                </p:childTnLst>
              </p:cTn>
              <p:nextCondLst>
                <p:cond evt="onClick" delay="0">
                  <p:tgtEl>
                    <p:spTgt spid="12"/>
                  </p:tgtEl>
                </p:cond>
              </p:nextCondLst>
            </p:seq>
          </p:childTnLst>
        </p:cTn>
      </p:par>
    </p:tnLst>
    <p:bldLst>
      <p:bldP spid="6" grpId="0" animBg="1"/>
      <p:bldP spid="7" grpId="0" animBg="1"/>
      <p:bldP spid="8" grpId="0" animBg="1"/>
      <p:bldP spid="9" grpId="0" animBg="1"/>
      <p:bldP spid="2"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4327772" y="1273665"/>
            <a:ext cx="5611132" cy="1921554"/>
            <a:chOff x="4403725" y="1425576"/>
            <a:chExt cx="5253038" cy="930275"/>
          </a:xfrm>
        </p:grpSpPr>
        <p:sp>
          <p:nvSpPr>
            <p:cNvPr id="31" name="MH_Other_1"/>
            <p:cNvSpPr/>
            <p:nvPr>
              <p:custDataLst>
                <p:tags r:id="rId7"/>
              </p:custDataLst>
            </p:nvPr>
          </p:nvSpPr>
          <p:spPr>
            <a:xfrm>
              <a:off x="4403725" y="1425576"/>
              <a:ext cx="5253038" cy="930275"/>
            </a:xfrm>
            <a:custGeom>
              <a:avLst/>
              <a:gdLst/>
              <a:ahLst/>
              <a:cxnLst/>
              <a:rect l="l" t="t" r="r" b="b"/>
              <a:pathLst>
                <a:path w="6120680" h="1296144">
                  <a:moveTo>
                    <a:pt x="4464500" y="0"/>
                  </a:moveTo>
                  <a:lnTo>
                    <a:pt x="5904652" y="0"/>
                  </a:lnTo>
                  <a:cubicBezTo>
                    <a:pt x="6023961" y="0"/>
                    <a:pt x="6120680" y="96719"/>
                    <a:pt x="6120680" y="216028"/>
                  </a:cubicBezTo>
                  <a:lnTo>
                    <a:pt x="6120680" y="1080116"/>
                  </a:lnTo>
                  <a:cubicBezTo>
                    <a:pt x="6120680" y="1199425"/>
                    <a:pt x="6023961" y="1296144"/>
                    <a:pt x="5904652" y="1296144"/>
                  </a:cubicBezTo>
                  <a:lnTo>
                    <a:pt x="4464500" y="1296144"/>
                  </a:lnTo>
                  <a:cubicBezTo>
                    <a:pt x="4345193" y="1296144"/>
                    <a:pt x="4248474" y="1199427"/>
                    <a:pt x="4248473" y="1080120"/>
                  </a:cubicBezTo>
                  <a:lnTo>
                    <a:pt x="0" y="1080120"/>
                  </a:lnTo>
                  <a:lnTo>
                    <a:pt x="0" y="144016"/>
                  </a:lnTo>
                  <a:lnTo>
                    <a:pt x="4261700" y="144016"/>
                  </a:lnTo>
                  <a:cubicBezTo>
                    <a:pt x="4290610" y="59972"/>
                    <a:pt x="4370551" y="0"/>
                    <a:pt x="4464500" y="0"/>
                  </a:cubicBezTo>
                  <a:close/>
                </a:path>
              </a:pathLst>
            </a:custGeom>
            <a:solidFill>
              <a:schemeClr val="accent1"/>
            </a:solidFill>
            <a:ln w="25400" cap="flat" cmpd="sng" algn="ctr">
              <a:noFill/>
              <a:prstDash val="solid"/>
            </a:ln>
            <a:effectLst/>
          </p:spPr>
          <p:txBody>
            <a:bodyPr anchor="ctr">
              <a:scene3d>
                <a:camera prst="orthographicFront"/>
                <a:lightRig rig="threePt" dir="t"/>
              </a:scene3d>
              <a:sp3d contourW="12700"/>
            </a:bodyPr>
            <a:lstStyle/>
            <a:p>
              <a:pPr algn="ctr">
                <a:defRPr/>
              </a:pPr>
              <a:endParaRPr lang="en-US" kern="0">
                <a:solidFill>
                  <a:sysClr val="window" lastClr="FFFFFF"/>
                </a:solidFill>
                <a:latin typeface="Cambria" panose="02040503050406030204" pitchFamily="18" charset="0"/>
                <a:ea typeface="Cambria" panose="02040503050406030204" pitchFamily="18" charset="0"/>
              </a:endParaRPr>
            </a:p>
          </p:txBody>
        </p:sp>
        <p:sp>
          <p:nvSpPr>
            <p:cNvPr id="32" name="MH_Other_2"/>
            <p:cNvSpPr/>
            <p:nvPr>
              <p:custDataLst>
                <p:tags r:id="rId8"/>
              </p:custDataLst>
            </p:nvPr>
          </p:nvSpPr>
          <p:spPr>
            <a:xfrm>
              <a:off x="8174038" y="1528763"/>
              <a:ext cx="1358900" cy="723900"/>
            </a:xfrm>
            <a:prstGeom prst="roundRect">
              <a:avLst/>
            </a:prstGeom>
            <a:solidFill>
              <a:sysClr val="window" lastClr="FFFFFF"/>
            </a:solidFill>
            <a:ln w="25400" cap="flat" cmpd="sng" algn="ctr">
              <a:noFill/>
              <a:prstDash val="solid"/>
            </a:ln>
            <a:effectLst/>
          </p:spPr>
          <p:txBody>
            <a:bodyPr lIns="0" tIns="0" rIns="144000" bIns="0" anchor="ctr">
              <a:scene3d>
                <a:camera prst="orthographicFront"/>
                <a:lightRig rig="threePt" dir="t"/>
              </a:scene3d>
              <a:sp3d contourW="12700"/>
            </a:bodyPr>
            <a:lstStyle/>
            <a:p>
              <a:pPr algn="r">
                <a:defRPr/>
              </a:pPr>
              <a:r>
                <a:rPr lang="en-US" sz="3600" kern="0" dirty="0">
                  <a:ln w="18415" cmpd="sng">
                    <a:noFill/>
                    <a:prstDash val="solid"/>
                  </a:ln>
                  <a:solidFill>
                    <a:schemeClr val="accent1"/>
                  </a:solidFill>
                  <a:latin typeface="Cambria" panose="02040503050406030204" pitchFamily="18" charset="0"/>
                  <a:ea typeface="Cambria" panose="02040503050406030204" pitchFamily="18" charset="0"/>
                  <a:cs typeface="Times New Roman" pitchFamily="18" charset="0"/>
                </a:rPr>
                <a:t>01</a:t>
              </a:r>
            </a:p>
          </p:txBody>
        </p:sp>
        <p:sp>
          <p:nvSpPr>
            <p:cNvPr id="33" name="MH_SubTitle_1"/>
            <p:cNvSpPr/>
            <p:nvPr>
              <p:custDataLst>
                <p:tags r:id="rId9"/>
              </p:custDataLst>
            </p:nvPr>
          </p:nvSpPr>
          <p:spPr>
            <a:xfrm>
              <a:off x="4491038" y="1612900"/>
              <a:ext cx="4203700" cy="515938"/>
            </a:xfrm>
            <a:prstGeom prst="homePlate">
              <a:avLst/>
            </a:prstGeom>
            <a:solidFill>
              <a:sysClr val="window" lastClr="FFFFFF"/>
            </a:solidFill>
            <a:ln w="25400" cap="flat" cmpd="sng" algn="ctr">
              <a:solidFill>
                <a:sysClr val="window" lastClr="FFFFFF"/>
              </a:solidFill>
              <a:prstDash val="solid"/>
            </a:ln>
            <a:effectLst/>
          </p:spPr>
          <p:txBody>
            <a:bodyPr lIns="0" tIns="0" rIns="648000" bIns="0" anchor="ctr">
              <a:noAutofit/>
              <a:scene3d>
                <a:camera prst="orthographicFront"/>
                <a:lightRig rig="threePt" dir="t"/>
              </a:scene3d>
              <a:sp3d contourW="12700"/>
            </a:bodyPr>
            <a:lstStyle/>
            <a:p>
              <a:pPr algn="ctr">
                <a:lnSpc>
                  <a:spcPct val="130000"/>
                </a:lnSpc>
                <a:defRPr/>
              </a:pPr>
              <a:r>
                <a:rPr lang="en-US" altLang="zh-CN" sz="3200" kern="0">
                  <a:solidFill>
                    <a:schemeClr val="tx1">
                      <a:lumMod val="65000"/>
                      <a:lumOff val="35000"/>
                    </a:schemeClr>
                  </a:solidFill>
                  <a:latin typeface="Cambria" panose="02040503050406030204" pitchFamily="18" charset="0"/>
                  <a:ea typeface="Cambria" panose="02040503050406030204" pitchFamily="18" charset="0"/>
                  <a:cs typeface="Arial" pitchFamily="34" charset="0"/>
                </a:rPr>
                <a:t>1.Nguyên tố hóa học</a:t>
              </a:r>
              <a:endParaRPr lang="en-US" altLang="zh-CN" sz="3200" kern="0" dirty="0">
                <a:solidFill>
                  <a:schemeClr val="tx1">
                    <a:lumMod val="65000"/>
                    <a:lumOff val="35000"/>
                  </a:schemeClr>
                </a:solidFill>
                <a:latin typeface="Cambria" panose="02040503050406030204" pitchFamily="18" charset="0"/>
                <a:ea typeface="Cambria" panose="02040503050406030204" pitchFamily="18" charset="0"/>
                <a:cs typeface="Arial" pitchFamily="34" charset="0"/>
              </a:endParaRPr>
            </a:p>
          </p:txBody>
        </p:sp>
        <p:sp>
          <p:nvSpPr>
            <p:cNvPr id="34" name="MH_Other_3"/>
            <p:cNvSpPr/>
            <p:nvPr>
              <p:custDataLst>
                <p:tags r:id="rId10"/>
              </p:custDataLst>
            </p:nvPr>
          </p:nvSpPr>
          <p:spPr>
            <a:xfrm>
              <a:off x="8050214" y="1641476"/>
              <a:ext cx="592137" cy="460375"/>
            </a:xfrm>
            <a:custGeom>
              <a:avLst/>
              <a:gdLst/>
              <a:ahLst/>
              <a:cxnLst/>
              <a:rect l="l" t="t" r="r" b="b"/>
              <a:pathLst>
                <a:path w="689637" h="641477">
                  <a:moveTo>
                    <a:pt x="0" y="0"/>
                  </a:moveTo>
                  <a:lnTo>
                    <a:pt x="368899" y="0"/>
                  </a:lnTo>
                  <a:lnTo>
                    <a:pt x="689637" y="320739"/>
                  </a:lnTo>
                  <a:lnTo>
                    <a:pt x="368899" y="641477"/>
                  </a:lnTo>
                  <a:lnTo>
                    <a:pt x="0" y="641477"/>
                  </a:lnTo>
                  <a:close/>
                </a:path>
              </a:pathLst>
            </a:custGeom>
            <a:solidFill>
              <a:schemeClr val="accent1"/>
            </a:solidFill>
            <a:ln w="25400" cap="flat" cmpd="sng" algn="ctr">
              <a:solidFill>
                <a:sysClr val="window" lastClr="FFFFFF"/>
              </a:solidFill>
              <a:prstDash val="solid"/>
            </a:ln>
            <a:effectLst/>
          </p:spPr>
          <p:txBody>
            <a:bodyPr anchor="ctr">
              <a:scene3d>
                <a:camera prst="orthographicFront"/>
                <a:lightRig rig="threePt" dir="t"/>
              </a:scene3d>
              <a:sp3d contourW="12700"/>
            </a:bodyPr>
            <a:lstStyle/>
            <a:p>
              <a:pPr algn="ctr">
                <a:defRPr/>
              </a:pPr>
              <a:endParaRPr lang="en-US" kern="0">
                <a:solidFill>
                  <a:sysClr val="window" lastClr="FFFFFF"/>
                </a:solidFill>
                <a:latin typeface="Cambria" panose="02040503050406030204" pitchFamily="18" charset="0"/>
                <a:ea typeface="Cambria" panose="02040503050406030204" pitchFamily="18" charset="0"/>
              </a:endParaRPr>
            </a:p>
          </p:txBody>
        </p:sp>
      </p:grpSp>
      <p:grpSp>
        <p:nvGrpSpPr>
          <p:cNvPr id="3" name="组合 2"/>
          <p:cNvGrpSpPr/>
          <p:nvPr/>
        </p:nvGrpSpPr>
        <p:grpSpPr>
          <a:xfrm>
            <a:off x="4327772" y="3408363"/>
            <a:ext cx="5611132" cy="1921554"/>
            <a:chOff x="4403725" y="2490789"/>
            <a:chExt cx="5253038" cy="930275"/>
          </a:xfrm>
        </p:grpSpPr>
        <p:sp>
          <p:nvSpPr>
            <p:cNvPr id="37" name="MH_Other_4"/>
            <p:cNvSpPr/>
            <p:nvPr>
              <p:custDataLst>
                <p:tags r:id="rId3"/>
              </p:custDataLst>
            </p:nvPr>
          </p:nvSpPr>
          <p:spPr>
            <a:xfrm>
              <a:off x="4403725" y="2490789"/>
              <a:ext cx="5253038" cy="930275"/>
            </a:xfrm>
            <a:custGeom>
              <a:avLst/>
              <a:gdLst/>
              <a:ahLst/>
              <a:cxnLst/>
              <a:rect l="l" t="t" r="r" b="b"/>
              <a:pathLst>
                <a:path w="6120680" h="1296144">
                  <a:moveTo>
                    <a:pt x="4464500" y="0"/>
                  </a:moveTo>
                  <a:lnTo>
                    <a:pt x="5904652" y="0"/>
                  </a:lnTo>
                  <a:cubicBezTo>
                    <a:pt x="6023961" y="0"/>
                    <a:pt x="6120680" y="96719"/>
                    <a:pt x="6120680" y="216028"/>
                  </a:cubicBezTo>
                  <a:lnTo>
                    <a:pt x="6120680" y="1080116"/>
                  </a:lnTo>
                  <a:cubicBezTo>
                    <a:pt x="6120680" y="1199425"/>
                    <a:pt x="6023961" y="1296144"/>
                    <a:pt x="5904652" y="1296144"/>
                  </a:cubicBezTo>
                  <a:lnTo>
                    <a:pt x="4464500" y="1296144"/>
                  </a:lnTo>
                  <a:cubicBezTo>
                    <a:pt x="4345193" y="1296144"/>
                    <a:pt x="4248474" y="1199427"/>
                    <a:pt x="4248473" y="1080120"/>
                  </a:cubicBezTo>
                  <a:lnTo>
                    <a:pt x="0" y="1080120"/>
                  </a:lnTo>
                  <a:lnTo>
                    <a:pt x="0" y="144016"/>
                  </a:lnTo>
                  <a:lnTo>
                    <a:pt x="4261700" y="144016"/>
                  </a:lnTo>
                  <a:cubicBezTo>
                    <a:pt x="4290610" y="59972"/>
                    <a:pt x="4370551" y="0"/>
                    <a:pt x="4464500" y="0"/>
                  </a:cubicBezTo>
                  <a:close/>
                </a:path>
              </a:pathLst>
            </a:custGeom>
            <a:solidFill>
              <a:schemeClr val="accent2"/>
            </a:solidFill>
            <a:ln w="25400" cap="flat" cmpd="sng" algn="ctr">
              <a:noFill/>
              <a:prstDash val="solid"/>
            </a:ln>
            <a:effectLst/>
          </p:spPr>
          <p:txBody>
            <a:bodyPr anchor="ctr">
              <a:scene3d>
                <a:camera prst="orthographicFront"/>
                <a:lightRig rig="threePt" dir="t"/>
              </a:scene3d>
              <a:sp3d contourW="12700"/>
            </a:bodyPr>
            <a:lstStyle/>
            <a:p>
              <a:pPr algn="ctr">
                <a:defRPr/>
              </a:pPr>
              <a:endParaRPr lang="en-US" kern="0">
                <a:solidFill>
                  <a:sysClr val="window" lastClr="FFFFFF"/>
                </a:solidFill>
                <a:latin typeface="Cambria" panose="02040503050406030204" pitchFamily="18" charset="0"/>
                <a:ea typeface="Cambria" panose="02040503050406030204" pitchFamily="18" charset="0"/>
              </a:endParaRPr>
            </a:p>
          </p:txBody>
        </p:sp>
        <p:sp>
          <p:nvSpPr>
            <p:cNvPr id="38" name="MH_Other_5"/>
            <p:cNvSpPr/>
            <p:nvPr>
              <p:custDataLst>
                <p:tags r:id="rId4"/>
              </p:custDataLst>
            </p:nvPr>
          </p:nvSpPr>
          <p:spPr>
            <a:xfrm>
              <a:off x="8174038" y="2593975"/>
              <a:ext cx="1358900" cy="723900"/>
            </a:xfrm>
            <a:prstGeom prst="roundRect">
              <a:avLst/>
            </a:prstGeom>
            <a:solidFill>
              <a:sysClr val="window" lastClr="FFFFFF"/>
            </a:solidFill>
            <a:ln w="25400" cap="flat" cmpd="sng" algn="ctr">
              <a:noFill/>
              <a:prstDash val="solid"/>
            </a:ln>
            <a:effectLst/>
          </p:spPr>
          <p:txBody>
            <a:bodyPr lIns="0" tIns="0" rIns="144000" bIns="0" anchor="ctr">
              <a:scene3d>
                <a:camera prst="orthographicFront"/>
                <a:lightRig rig="threePt" dir="t"/>
              </a:scene3d>
              <a:sp3d contourW="12700"/>
            </a:bodyPr>
            <a:lstStyle/>
            <a:p>
              <a:pPr algn="r">
                <a:defRPr/>
              </a:pPr>
              <a:r>
                <a:rPr lang="en-US" altLang="zh-CN" sz="3600" kern="0" dirty="0">
                  <a:ln w="18415" cmpd="sng">
                    <a:noFill/>
                    <a:prstDash val="solid"/>
                  </a:ln>
                  <a:solidFill>
                    <a:schemeClr val="accent2"/>
                  </a:solidFill>
                  <a:latin typeface="Cambria" panose="02040503050406030204" pitchFamily="18" charset="0"/>
                  <a:ea typeface="Cambria" panose="02040503050406030204" pitchFamily="18" charset="0"/>
                  <a:cs typeface="Times New Roman" pitchFamily="18" charset="0"/>
                </a:rPr>
                <a:t>02</a:t>
              </a:r>
            </a:p>
          </p:txBody>
        </p:sp>
        <p:sp>
          <p:nvSpPr>
            <p:cNvPr id="39" name="MH_SubTitle_2"/>
            <p:cNvSpPr/>
            <p:nvPr>
              <p:custDataLst>
                <p:tags r:id="rId5"/>
              </p:custDataLst>
            </p:nvPr>
          </p:nvSpPr>
          <p:spPr>
            <a:xfrm>
              <a:off x="4491038" y="2678114"/>
              <a:ext cx="4203700" cy="515937"/>
            </a:xfrm>
            <a:prstGeom prst="homePlate">
              <a:avLst/>
            </a:prstGeom>
            <a:solidFill>
              <a:sysClr val="window" lastClr="FFFFFF"/>
            </a:solidFill>
            <a:ln w="25400" cap="flat" cmpd="sng" algn="ctr">
              <a:solidFill>
                <a:sysClr val="window" lastClr="FFFFFF"/>
              </a:solidFill>
              <a:prstDash val="solid"/>
            </a:ln>
            <a:effectLst/>
          </p:spPr>
          <p:txBody>
            <a:bodyPr lIns="0" tIns="0" rIns="648000" bIns="0" anchor="ctr">
              <a:noAutofit/>
              <a:scene3d>
                <a:camera prst="orthographicFront"/>
                <a:lightRig rig="threePt" dir="t"/>
              </a:scene3d>
              <a:sp3d contourW="12700"/>
            </a:bodyPr>
            <a:lstStyle/>
            <a:p>
              <a:pPr algn="ctr">
                <a:lnSpc>
                  <a:spcPct val="130000"/>
                </a:lnSpc>
                <a:defRPr/>
              </a:pPr>
              <a:r>
                <a:rPr lang="en-US" altLang="zh-CN" sz="3600" kern="0">
                  <a:solidFill>
                    <a:schemeClr val="tx1">
                      <a:lumMod val="65000"/>
                      <a:lumOff val="35000"/>
                    </a:schemeClr>
                  </a:solidFill>
                  <a:latin typeface="Cambria" panose="02040503050406030204" pitchFamily="18" charset="0"/>
                  <a:ea typeface="Cambria" panose="02040503050406030204" pitchFamily="18" charset="0"/>
                  <a:cs typeface="Arial" pitchFamily="34" charset="0"/>
                </a:rPr>
                <a:t>2.Kí hiệu hóa học</a:t>
              </a:r>
              <a:endParaRPr lang="en-US" altLang="zh-CN" sz="3600" kern="0" dirty="0">
                <a:solidFill>
                  <a:schemeClr val="tx1">
                    <a:lumMod val="65000"/>
                    <a:lumOff val="35000"/>
                  </a:schemeClr>
                </a:solidFill>
                <a:latin typeface="Cambria" panose="02040503050406030204" pitchFamily="18" charset="0"/>
                <a:ea typeface="Cambria" panose="02040503050406030204" pitchFamily="18" charset="0"/>
                <a:cs typeface="Arial" pitchFamily="34" charset="0"/>
              </a:endParaRPr>
            </a:p>
          </p:txBody>
        </p:sp>
        <p:sp>
          <p:nvSpPr>
            <p:cNvPr id="40" name="MH_Other_6"/>
            <p:cNvSpPr/>
            <p:nvPr>
              <p:custDataLst>
                <p:tags r:id="rId6"/>
              </p:custDataLst>
            </p:nvPr>
          </p:nvSpPr>
          <p:spPr>
            <a:xfrm>
              <a:off x="8050214" y="2705101"/>
              <a:ext cx="592137" cy="461963"/>
            </a:xfrm>
            <a:custGeom>
              <a:avLst/>
              <a:gdLst/>
              <a:ahLst/>
              <a:cxnLst/>
              <a:rect l="l" t="t" r="r" b="b"/>
              <a:pathLst>
                <a:path w="689637" h="641477">
                  <a:moveTo>
                    <a:pt x="0" y="0"/>
                  </a:moveTo>
                  <a:lnTo>
                    <a:pt x="368899" y="0"/>
                  </a:lnTo>
                  <a:lnTo>
                    <a:pt x="689637" y="320739"/>
                  </a:lnTo>
                  <a:lnTo>
                    <a:pt x="368899" y="641477"/>
                  </a:lnTo>
                  <a:lnTo>
                    <a:pt x="0" y="641477"/>
                  </a:lnTo>
                  <a:close/>
                </a:path>
              </a:pathLst>
            </a:custGeom>
            <a:solidFill>
              <a:schemeClr val="accent2"/>
            </a:solidFill>
            <a:ln w="25400" cap="flat" cmpd="sng" algn="ctr">
              <a:solidFill>
                <a:sysClr val="window" lastClr="FFFFFF"/>
              </a:solidFill>
              <a:prstDash val="solid"/>
            </a:ln>
            <a:effectLst/>
          </p:spPr>
          <p:txBody>
            <a:bodyPr anchor="ctr">
              <a:scene3d>
                <a:camera prst="orthographicFront"/>
                <a:lightRig rig="threePt" dir="t"/>
              </a:scene3d>
              <a:sp3d contourW="12700"/>
            </a:bodyPr>
            <a:lstStyle/>
            <a:p>
              <a:pPr algn="ctr">
                <a:defRPr/>
              </a:pPr>
              <a:endParaRPr lang="en-US" kern="0">
                <a:solidFill>
                  <a:sysClr val="window" lastClr="FFFFFF"/>
                </a:solidFill>
                <a:latin typeface="Cambria" panose="02040503050406030204" pitchFamily="18" charset="0"/>
                <a:ea typeface="Cambria" panose="02040503050406030204" pitchFamily="18" charset="0"/>
              </a:endParaRPr>
            </a:p>
          </p:txBody>
        </p:sp>
      </p:grpSp>
      <p:sp>
        <p:nvSpPr>
          <p:cNvPr id="22" name="MH_Other_1"/>
          <p:cNvSpPr txBox="1"/>
          <p:nvPr>
            <p:custDataLst>
              <p:tags r:id="rId2"/>
            </p:custDataLst>
          </p:nvPr>
        </p:nvSpPr>
        <p:spPr>
          <a:xfrm rot="16200000">
            <a:off x="311944" y="2808199"/>
            <a:ext cx="5205413" cy="1200329"/>
          </a:xfrm>
          <a:prstGeom prst="rect">
            <a:avLst/>
          </a:prstGeom>
          <a:noFill/>
        </p:spPr>
        <p:txBody>
          <a:bodyPr>
            <a:spAutoFit/>
          </a:bodyPr>
          <a:lstStyle/>
          <a:p>
            <a:pPr algn="ctr">
              <a:defRPr/>
            </a:pPr>
            <a:r>
              <a:rPr lang="en-US" altLang="zh-CN" sz="7200" b="1" kern="0">
                <a:solidFill>
                  <a:srgbClr val="FF0000"/>
                </a:solidFill>
                <a:latin typeface="Cambria" panose="02040503050406030204" pitchFamily="18" charset="0"/>
                <a:ea typeface="Cambria" panose="02040503050406030204" pitchFamily="18" charset="0"/>
              </a:rPr>
              <a:t>NỘI DUNG</a:t>
            </a:r>
            <a:endParaRPr lang="en-US" altLang="zh-CN" sz="7200" b="1" kern="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076989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ppt_x</p:attrName>
                                        </p:attrNameLst>
                                      </p:cBhvr>
                                      <p:tavLst>
                                        <p:tav tm="0">
                                          <p:val>
                                            <p:strVal val="#ppt_x-#ppt_w*1.125000"/>
                                          </p:val>
                                        </p:tav>
                                        <p:tav tm="100000">
                                          <p:val>
                                            <p:strVal val="#ppt_x"/>
                                          </p:val>
                                        </p:tav>
                                      </p:tavLst>
                                    </p:anim>
                                    <p:animEffect transition="in" filter="wipe(right)">
                                      <p:cBhvr>
                                        <p:cTn id="14" dur="500"/>
                                        <p:tgtEl>
                                          <p:spTgt spid="2"/>
                                        </p:tgtEl>
                                      </p:cBhvr>
                                    </p:animEffect>
                                  </p:childTnLst>
                                </p:cTn>
                              </p:par>
                            </p:childTnLst>
                          </p:cTn>
                        </p:par>
                        <p:par>
                          <p:cTn id="15" fill="hold">
                            <p:stCondLst>
                              <p:cond delay="1500"/>
                            </p:stCondLst>
                            <p:childTnLst>
                              <p:par>
                                <p:cTn id="16" presetID="1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ppt_x</p:attrName>
                                        </p:attrNameLst>
                                      </p:cBhvr>
                                      <p:tavLst>
                                        <p:tav tm="0">
                                          <p:val>
                                            <p:strVal val="#ppt_x-#ppt_w*1.125000"/>
                                          </p:val>
                                        </p:tav>
                                        <p:tav tm="100000">
                                          <p:val>
                                            <p:strVal val="#ppt_x"/>
                                          </p:val>
                                        </p:tav>
                                      </p:tavLst>
                                    </p:anim>
                                    <p:animEffect transition="in" filter="wipe(righ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530776" y="117364"/>
            <a:ext cx="35461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tabLst>
                <a:tab pos="4387850" algn="r"/>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4387850" algn="r"/>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4387850" algn="r"/>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4387850" algn="r"/>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4387850" algn="r"/>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4387850" algn="r"/>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4387850" algn="r"/>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4387850" algn="r"/>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4387850" algn="r"/>
              </a:tabLst>
              <a:defRPr sz="2000">
                <a:solidFill>
                  <a:schemeClr val="tx1"/>
                </a:solidFill>
                <a:latin typeface="Times New Roman" panose="02020603050405020304" pitchFamily="18" charset="0"/>
                <a:cs typeface="Times New Roman" panose="02020603050405020304" pitchFamily="18" charset="0"/>
              </a:defRPr>
            </a:lvl9pPr>
          </a:lstStyle>
          <a:p>
            <a:pPr algn="just">
              <a:lnSpc>
                <a:spcPct val="150000"/>
              </a:lnSpc>
              <a:spcBef>
                <a:spcPts val="600"/>
              </a:spcBef>
              <a:buNone/>
            </a:pPr>
            <a:r>
              <a:rPr lang="en-US" altLang="en-US" sz="2800" b="1"/>
              <a:t>I. Bài tập trắc nghiệm</a:t>
            </a:r>
            <a:endParaRPr lang="en-US" altLang="en-US" sz="2800"/>
          </a:p>
        </p:txBody>
      </p:sp>
      <p:graphicFrame>
        <p:nvGraphicFramePr>
          <p:cNvPr id="4" name="Table 3"/>
          <p:cNvGraphicFramePr>
            <a:graphicFrameLocks noGrp="1"/>
          </p:cNvGraphicFramePr>
          <p:nvPr>
            <p:extLst>
              <p:ext uri="{D42A27DB-BD31-4B8C-83A1-F6EECF244321}">
                <p14:modId xmlns:p14="http://schemas.microsoft.com/office/powerpoint/2010/main" val="3570213761"/>
              </p:ext>
            </p:extLst>
          </p:nvPr>
        </p:nvGraphicFramePr>
        <p:xfrm>
          <a:off x="1530776" y="2746981"/>
          <a:ext cx="7467599" cy="490728"/>
        </p:xfrm>
        <a:graphic>
          <a:graphicData uri="http://schemas.openxmlformats.org/drawingml/2006/table">
            <a:tbl>
              <a:tblPr firstRow="1" firstCol="1" bandRow="1">
                <a:tableStyleId>{5C22544A-7EE6-4342-B048-85BDC9FD1C3A}</a:tableStyleId>
              </a:tblPr>
              <a:tblGrid>
                <a:gridCol w="1905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799">
                  <a:extLst>
                    <a:ext uri="{9D8B030D-6E8A-4147-A177-3AD203B41FA5}">
                      <a16:colId xmlns:a16="http://schemas.microsoft.com/office/drawing/2014/main" val="20003"/>
                    </a:ext>
                  </a:extLst>
                </a:gridCol>
              </a:tblGrid>
              <a:tr h="490538">
                <a:tc>
                  <a:txBody>
                    <a:bodyPr/>
                    <a:lstStyle/>
                    <a:p>
                      <a:pPr algn="just">
                        <a:lnSpc>
                          <a:spcPct val="115000"/>
                        </a:lnSpc>
                        <a:spcAft>
                          <a:spcPts val="1000"/>
                        </a:spcAft>
                      </a:pPr>
                      <a:r>
                        <a:rPr lang="en-US" sz="2800" dirty="0">
                          <a:solidFill>
                            <a:schemeClr val="tx1"/>
                          </a:solidFill>
                          <a:effectLst/>
                        </a:rPr>
                        <a:t>A. </a:t>
                      </a:r>
                      <a:r>
                        <a:rPr lang="en-US" sz="2800">
                          <a:solidFill>
                            <a:schemeClr val="tx1"/>
                          </a:solidFill>
                          <a:effectLst/>
                        </a:rPr>
                        <a:t>5 Fe</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a:solidFill>
                            <a:schemeClr val="tx1"/>
                          </a:solidFill>
                          <a:effectLst/>
                        </a:rPr>
                        <a:t>B. </a:t>
                      </a:r>
                      <a:r>
                        <a:rPr lang="en-US" sz="2800">
                          <a:solidFill>
                            <a:schemeClr val="tx1"/>
                          </a:solidFill>
                          <a:effectLst/>
                        </a:rPr>
                        <a:t>5 FE</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a:solidFill>
                            <a:schemeClr val="tx1"/>
                          </a:solidFill>
                          <a:effectLst/>
                        </a:rPr>
                        <a:t>C. Fe</a:t>
                      </a:r>
                      <a:r>
                        <a:rPr lang="en-US" sz="2800" baseline="-25000" dirty="0">
                          <a:solidFill>
                            <a:schemeClr val="tx1"/>
                          </a:solidFill>
                          <a:effectLst/>
                        </a:rPr>
                        <a:t>5</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a:solidFill>
                            <a:schemeClr val="tx1"/>
                          </a:solidFill>
                          <a:effectLst/>
                        </a:rPr>
                        <a:t>D. </a:t>
                      </a:r>
                      <a:r>
                        <a:rPr lang="en-US" sz="2800" baseline="-25000" dirty="0">
                          <a:solidFill>
                            <a:schemeClr val="tx1"/>
                          </a:solidFill>
                          <a:effectLst/>
                        </a:rPr>
                        <a:t>5</a:t>
                      </a:r>
                      <a:r>
                        <a:rPr lang="en-US" sz="2800" dirty="0">
                          <a:solidFill>
                            <a:schemeClr val="tx1"/>
                          </a:solidFill>
                          <a:effectLst/>
                        </a:rPr>
                        <a:t>Fe</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1992" name="Rectangle 1"/>
          <p:cNvSpPr>
            <a:spLocks noChangeArrowheads="1"/>
          </p:cNvSpPr>
          <p:nvPr/>
        </p:nvSpPr>
        <p:spPr bwMode="auto">
          <a:xfrm>
            <a:off x="1430589" y="2098671"/>
            <a:ext cx="100816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en-US" altLang="en-US" sz="2800" b="1">
                <a:latin typeface="+mn-lt"/>
              </a:rPr>
              <a:t>Câu 2:</a:t>
            </a:r>
            <a:r>
              <a:rPr lang="en-US" altLang="en-US" sz="2800">
                <a:latin typeface="+mn-lt"/>
              </a:rPr>
              <a:t> Cách viết nào sau đây có nghĩa là “5 nguyên tử Iron” ?</a:t>
            </a:r>
          </a:p>
        </p:txBody>
      </p:sp>
      <p:sp>
        <p:nvSpPr>
          <p:cNvPr id="6" name="Oval 5"/>
          <p:cNvSpPr/>
          <p:nvPr/>
        </p:nvSpPr>
        <p:spPr>
          <a:xfrm>
            <a:off x="3355167" y="1574281"/>
            <a:ext cx="457200"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chemeClr val="tx1"/>
              </a:solidFill>
              <a:latin typeface="+mj-lt"/>
            </a:endParaRPr>
          </a:p>
        </p:txBody>
      </p:sp>
      <p:sp>
        <p:nvSpPr>
          <p:cNvPr id="7" name="Rectangle 1"/>
          <p:cNvSpPr>
            <a:spLocks noChangeArrowheads="1"/>
          </p:cNvSpPr>
          <p:nvPr/>
        </p:nvSpPr>
        <p:spPr bwMode="auto">
          <a:xfrm>
            <a:off x="1430589" y="857307"/>
            <a:ext cx="7001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defRPr/>
            </a:pPr>
            <a:r>
              <a:rPr lang="en-US" sz="2800" b="1" err="1">
                <a:latin typeface="+mj-lt"/>
                <a:ea typeface="Calibri" panose="020F0502020204030204" pitchFamily="34" charset="0"/>
              </a:rPr>
              <a:t>Câu</a:t>
            </a:r>
            <a:r>
              <a:rPr lang="en-US" sz="2800" b="1">
                <a:latin typeface="+mj-lt"/>
                <a:ea typeface="Calibri" panose="020F0502020204030204" pitchFamily="34" charset="0"/>
              </a:rPr>
              <a:t> 1:</a:t>
            </a:r>
            <a:r>
              <a:rPr lang="en-US" sz="2800">
                <a:latin typeface="+mj-lt"/>
                <a:ea typeface="Calibri" panose="020F0502020204030204" pitchFamily="34" charset="0"/>
              </a:rPr>
              <a:t> </a:t>
            </a:r>
            <a:r>
              <a:rPr lang="en-US" sz="2800" dirty="0" err="1">
                <a:latin typeface="+mj-lt"/>
              </a:rPr>
              <a:t>Kí</a:t>
            </a:r>
            <a:r>
              <a:rPr lang="en-US" sz="2800" dirty="0">
                <a:latin typeface="+mj-lt"/>
              </a:rPr>
              <a:t> </a:t>
            </a:r>
            <a:r>
              <a:rPr lang="en-US" sz="2800" dirty="0" err="1">
                <a:latin typeface="+mj-lt"/>
              </a:rPr>
              <a:t>hiệu</a:t>
            </a:r>
            <a:r>
              <a:rPr lang="en-US" sz="2800" dirty="0">
                <a:latin typeface="+mj-lt"/>
              </a:rPr>
              <a:t> </a:t>
            </a:r>
            <a:r>
              <a:rPr lang="en-US" sz="2800" dirty="0" err="1">
                <a:latin typeface="+mj-lt"/>
              </a:rPr>
              <a:t>của</a:t>
            </a:r>
            <a:r>
              <a:rPr lang="en-US" sz="2800" dirty="0">
                <a:latin typeface="+mj-lt"/>
              </a:rPr>
              <a:t> </a:t>
            </a:r>
            <a:r>
              <a:rPr lang="en-US" sz="2800" dirty="0" err="1">
                <a:latin typeface="+mj-lt"/>
              </a:rPr>
              <a:t>nguyên</a:t>
            </a:r>
            <a:r>
              <a:rPr lang="en-US" sz="2800" dirty="0">
                <a:latin typeface="+mj-lt"/>
              </a:rPr>
              <a:t> </a:t>
            </a:r>
            <a:r>
              <a:rPr lang="en-US" sz="2800" err="1">
                <a:latin typeface="+mj-lt"/>
              </a:rPr>
              <a:t>tố</a:t>
            </a:r>
            <a:r>
              <a:rPr lang="en-US" sz="2800">
                <a:latin typeface="+mj-lt"/>
              </a:rPr>
              <a:t> Aluminium là</a:t>
            </a:r>
            <a:endParaRPr lang="en-US" sz="2800" dirty="0">
              <a:latin typeface="+mj-lt"/>
            </a:endParaRPr>
          </a:p>
        </p:txBody>
      </p:sp>
      <p:graphicFrame>
        <p:nvGraphicFramePr>
          <p:cNvPr id="8" name="Table 7"/>
          <p:cNvGraphicFramePr>
            <a:graphicFrameLocks noGrp="1"/>
          </p:cNvGraphicFramePr>
          <p:nvPr>
            <p:extLst>
              <p:ext uri="{D42A27DB-BD31-4B8C-83A1-F6EECF244321}">
                <p14:modId xmlns:p14="http://schemas.microsoft.com/office/powerpoint/2010/main" val="612231864"/>
              </p:ext>
            </p:extLst>
          </p:nvPr>
        </p:nvGraphicFramePr>
        <p:xfrm>
          <a:off x="1530776" y="1575804"/>
          <a:ext cx="7467599" cy="492125"/>
        </p:xfrm>
        <a:graphic>
          <a:graphicData uri="http://schemas.openxmlformats.org/drawingml/2006/table">
            <a:tbl>
              <a:tblPr firstRow="1" firstCol="1" bandRow="1">
                <a:tableStyleId>{5C22544A-7EE6-4342-B048-85BDC9FD1C3A}</a:tableStyleId>
              </a:tblPr>
              <a:tblGrid>
                <a:gridCol w="1905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799">
                  <a:extLst>
                    <a:ext uri="{9D8B030D-6E8A-4147-A177-3AD203B41FA5}">
                      <a16:colId xmlns:a16="http://schemas.microsoft.com/office/drawing/2014/main" val="20003"/>
                    </a:ext>
                  </a:extLst>
                </a:gridCol>
              </a:tblGrid>
              <a:tr h="492125">
                <a:tc>
                  <a:txBody>
                    <a:bodyPr/>
                    <a:lstStyle/>
                    <a:p>
                      <a:pPr algn="just">
                        <a:lnSpc>
                          <a:spcPct val="115000"/>
                        </a:lnSpc>
                        <a:spcAft>
                          <a:spcPts val="1000"/>
                        </a:spcAft>
                      </a:pPr>
                      <a:r>
                        <a:rPr lang="en-US" sz="2800" dirty="0">
                          <a:solidFill>
                            <a:schemeClr val="tx1"/>
                          </a:solidFill>
                          <a:effectLst/>
                        </a:rPr>
                        <a:t>A</a:t>
                      </a:r>
                      <a:r>
                        <a:rPr lang="en-US" sz="2800">
                          <a:solidFill>
                            <a:schemeClr val="tx1"/>
                          </a:solidFill>
                          <a:effectLst/>
                        </a:rPr>
                        <a:t>. aL</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a:solidFill>
                            <a:schemeClr val="tx1"/>
                          </a:solidFill>
                          <a:effectLst/>
                        </a:rPr>
                        <a:t>B</a:t>
                      </a:r>
                      <a:r>
                        <a:rPr lang="en-US" sz="2800">
                          <a:solidFill>
                            <a:schemeClr val="tx1"/>
                          </a:solidFill>
                          <a:effectLst/>
                        </a:rPr>
                        <a:t>. Al</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a:solidFill>
                            <a:schemeClr val="tx1"/>
                          </a:solidFill>
                          <a:effectLst/>
                        </a:rPr>
                        <a:t>C</a:t>
                      </a:r>
                      <a:r>
                        <a:rPr lang="en-US" sz="2800">
                          <a:solidFill>
                            <a:schemeClr val="tx1"/>
                          </a:solidFill>
                          <a:effectLst/>
                        </a:rPr>
                        <a:t>. AL</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dirty="0">
                          <a:solidFill>
                            <a:schemeClr val="tx1"/>
                          </a:solidFill>
                          <a:effectLst/>
                        </a:rPr>
                        <a:t>D</a:t>
                      </a:r>
                      <a:r>
                        <a:rPr lang="en-US" sz="2800">
                          <a:solidFill>
                            <a:schemeClr val="tx1"/>
                          </a:solidFill>
                          <a:effectLst/>
                        </a:rPr>
                        <a:t>. al</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9" name="Rectangle 1"/>
          <p:cNvSpPr>
            <a:spLocks noChangeArrowheads="1"/>
          </p:cNvSpPr>
          <p:nvPr/>
        </p:nvSpPr>
        <p:spPr bwMode="auto">
          <a:xfrm>
            <a:off x="1430589" y="3304709"/>
            <a:ext cx="56605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defRPr/>
            </a:pPr>
            <a:r>
              <a:rPr lang="en-US" sz="2800" b="1" dirty="0" err="1">
                <a:latin typeface="+mj-lt"/>
                <a:ea typeface="Calibri" panose="020F0502020204030204" pitchFamily="34" charset="0"/>
              </a:rPr>
              <a:t>Câu</a:t>
            </a:r>
            <a:r>
              <a:rPr lang="en-US" sz="2800" b="1" dirty="0">
                <a:latin typeface="+mj-lt"/>
                <a:ea typeface="Calibri" panose="020F0502020204030204" pitchFamily="34" charset="0"/>
              </a:rPr>
              <a:t> </a:t>
            </a:r>
            <a:r>
              <a:rPr lang="vi-VN" sz="2800" b="1" dirty="0">
                <a:latin typeface="+mj-lt"/>
                <a:ea typeface="Calibri" panose="020F0502020204030204" pitchFamily="34" charset="0"/>
              </a:rPr>
              <a:t>3</a:t>
            </a:r>
            <a:r>
              <a:rPr lang="en-US" sz="2800" b="1" dirty="0">
                <a:latin typeface="+mj-lt"/>
                <a:ea typeface="Calibri" panose="020F0502020204030204" pitchFamily="34" charset="0"/>
              </a:rPr>
              <a:t>:</a:t>
            </a:r>
            <a:r>
              <a:rPr lang="en-US" sz="2800" dirty="0">
                <a:latin typeface="+mj-lt"/>
                <a:ea typeface="Calibri" panose="020F0502020204030204" pitchFamily="34" charset="0"/>
              </a:rPr>
              <a:t> </a:t>
            </a:r>
            <a:r>
              <a:rPr lang="en-US" sz="2800" dirty="0" err="1">
                <a:latin typeface="+mj-lt"/>
              </a:rPr>
              <a:t>Cách</a:t>
            </a:r>
            <a:r>
              <a:rPr lang="en-US" sz="2800" dirty="0">
                <a:latin typeface="+mj-lt"/>
              </a:rPr>
              <a:t> </a:t>
            </a:r>
            <a:r>
              <a:rPr lang="en-US" sz="2800" dirty="0" err="1">
                <a:latin typeface="+mj-lt"/>
              </a:rPr>
              <a:t>viết</a:t>
            </a:r>
            <a:r>
              <a:rPr lang="en-US" sz="2800" dirty="0">
                <a:latin typeface="+mj-lt"/>
              </a:rPr>
              <a:t> 3 Zn </a:t>
            </a:r>
            <a:r>
              <a:rPr lang="en-US" sz="2800" dirty="0" err="1">
                <a:latin typeface="+mj-lt"/>
              </a:rPr>
              <a:t>có</a:t>
            </a:r>
            <a:r>
              <a:rPr lang="en-US" sz="2800" dirty="0">
                <a:latin typeface="+mj-lt"/>
              </a:rPr>
              <a:t> </a:t>
            </a:r>
            <a:r>
              <a:rPr lang="en-US" sz="2800" dirty="0" err="1">
                <a:latin typeface="+mj-lt"/>
              </a:rPr>
              <a:t>nghĩa</a:t>
            </a:r>
            <a:r>
              <a:rPr lang="en-US" sz="2800" dirty="0">
                <a:latin typeface="+mj-lt"/>
              </a:rPr>
              <a:t> </a:t>
            </a:r>
            <a:r>
              <a:rPr lang="en-US" sz="2800" dirty="0" err="1">
                <a:latin typeface="+mj-lt"/>
              </a:rPr>
              <a:t>là</a:t>
            </a:r>
            <a:r>
              <a:rPr lang="en-US" sz="2800" dirty="0">
                <a:latin typeface="+mj-lt"/>
              </a:rPr>
              <a:t>:</a:t>
            </a:r>
          </a:p>
        </p:txBody>
      </p:sp>
      <p:sp>
        <p:nvSpPr>
          <p:cNvPr id="11" name="Rectangle 1"/>
          <p:cNvSpPr>
            <a:spLocks noChangeArrowheads="1"/>
          </p:cNvSpPr>
          <p:nvPr/>
        </p:nvSpPr>
        <p:spPr bwMode="auto">
          <a:xfrm>
            <a:off x="1430589" y="5060599"/>
            <a:ext cx="79015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defRPr/>
            </a:pPr>
            <a:r>
              <a:rPr lang="en-US" sz="2800" b="1">
                <a:ea typeface="Calibri" panose="020F0502020204030204" pitchFamily="34" charset="0"/>
              </a:rPr>
              <a:t>Câu </a:t>
            </a:r>
            <a:r>
              <a:rPr lang="vi-VN" sz="2800" b="1">
                <a:ea typeface="Calibri" panose="020F0502020204030204" pitchFamily="34" charset="0"/>
              </a:rPr>
              <a:t>4</a:t>
            </a:r>
            <a:r>
              <a:rPr lang="en-US" sz="2800" b="1">
                <a:ea typeface="Calibri" panose="020F0502020204030204" pitchFamily="34" charset="0"/>
              </a:rPr>
              <a:t>:</a:t>
            </a:r>
            <a:r>
              <a:rPr lang="en-US" sz="2800">
                <a:ea typeface="Calibri" panose="020F0502020204030204" pitchFamily="34" charset="0"/>
              </a:rPr>
              <a:t> </a:t>
            </a:r>
            <a:r>
              <a:rPr lang="en-US" sz="2800"/>
              <a:t>C là kí hiệu của nguyên tố nào sau đây ?</a:t>
            </a:r>
            <a:endParaRPr lang="en-US" sz="2800" dirty="0"/>
          </a:p>
        </p:txBody>
      </p:sp>
      <p:graphicFrame>
        <p:nvGraphicFramePr>
          <p:cNvPr id="12" name="Table 11"/>
          <p:cNvGraphicFramePr>
            <a:graphicFrameLocks noGrp="1"/>
          </p:cNvGraphicFramePr>
          <p:nvPr>
            <p:extLst>
              <p:ext uri="{D42A27DB-BD31-4B8C-83A1-F6EECF244321}">
                <p14:modId xmlns:p14="http://schemas.microsoft.com/office/powerpoint/2010/main" val="2795023610"/>
              </p:ext>
            </p:extLst>
          </p:nvPr>
        </p:nvGraphicFramePr>
        <p:xfrm>
          <a:off x="1430589" y="4023206"/>
          <a:ext cx="10426356" cy="981456"/>
        </p:xfrm>
        <a:graphic>
          <a:graphicData uri="http://schemas.openxmlformats.org/drawingml/2006/table">
            <a:tbl>
              <a:tblPr firstRow="1" firstCol="1" bandRow="1">
                <a:tableStyleId>{5C22544A-7EE6-4342-B048-85BDC9FD1C3A}</a:tableStyleId>
              </a:tblPr>
              <a:tblGrid>
                <a:gridCol w="5230156">
                  <a:extLst>
                    <a:ext uri="{9D8B030D-6E8A-4147-A177-3AD203B41FA5}">
                      <a16:colId xmlns:a16="http://schemas.microsoft.com/office/drawing/2014/main" val="20000"/>
                    </a:ext>
                  </a:extLst>
                </a:gridCol>
                <a:gridCol w="5196200">
                  <a:extLst>
                    <a:ext uri="{9D8B030D-6E8A-4147-A177-3AD203B41FA5}">
                      <a16:colId xmlns:a16="http://schemas.microsoft.com/office/drawing/2014/main" val="20001"/>
                    </a:ext>
                  </a:extLst>
                </a:gridCol>
              </a:tblGrid>
              <a:tr h="490538">
                <a:tc>
                  <a:txBody>
                    <a:bodyPr/>
                    <a:lstStyle/>
                    <a:p>
                      <a:pPr algn="just">
                        <a:lnSpc>
                          <a:spcPct val="115000"/>
                        </a:lnSpc>
                        <a:spcAft>
                          <a:spcPts val="1000"/>
                        </a:spcAft>
                      </a:pPr>
                      <a:r>
                        <a:rPr lang="en-US" sz="2800" b="1" dirty="0">
                          <a:solidFill>
                            <a:schemeClr val="tx1"/>
                          </a:solidFill>
                          <a:effectLst/>
                        </a:rPr>
                        <a:t>A. </a:t>
                      </a:r>
                      <a:r>
                        <a:rPr lang="en-US" sz="2800" b="1" dirty="0" err="1">
                          <a:solidFill>
                            <a:schemeClr val="tx1"/>
                          </a:solidFill>
                          <a:effectLst/>
                        </a:rPr>
                        <a:t>Nguyên</a:t>
                      </a:r>
                      <a:r>
                        <a:rPr lang="en-US" sz="2800" b="1" dirty="0">
                          <a:solidFill>
                            <a:schemeClr val="tx1"/>
                          </a:solidFill>
                          <a:effectLst/>
                        </a:rPr>
                        <a:t> </a:t>
                      </a:r>
                      <a:r>
                        <a:rPr lang="en-US" sz="2800" b="1" dirty="0" err="1">
                          <a:solidFill>
                            <a:schemeClr val="tx1"/>
                          </a:solidFill>
                          <a:effectLst/>
                        </a:rPr>
                        <a:t>tố</a:t>
                      </a:r>
                      <a:r>
                        <a:rPr lang="en-US" sz="2800" b="1" dirty="0">
                          <a:solidFill>
                            <a:schemeClr val="tx1"/>
                          </a:solidFill>
                          <a:effectLst/>
                        </a:rPr>
                        <a:t> </a:t>
                      </a:r>
                      <a:r>
                        <a:rPr lang="en-US" sz="2800" b="1" dirty="0" err="1">
                          <a:solidFill>
                            <a:schemeClr val="tx1"/>
                          </a:solidFill>
                          <a:effectLst/>
                        </a:rPr>
                        <a:t>hóa</a:t>
                      </a:r>
                      <a:r>
                        <a:rPr lang="en-US" sz="2800" b="1" dirty="0">
                          <a:solidFill>
                            <a:schemeClr val="tx1"/>
                          </a:solidFill>
                          <a:effectLst/>
                        </a:rPr>
                        <a:t> </a:t>
                      </a:r>
                      <a:r>
                        <a:rPr lang="en-US" sz="2800" b="1" err="1">
                          <a:solidFill>
                            <a:schemeClr val="tx1"/>
                          </a:solidFill>
                          <a:effectLst/>
                        </a:rPr>
                        <a:t>học</a:t>
                      </a:r>
                      <a:r>
                        <a:rPr lang="en-US" sz="2800" b="1">
                          <a:solidFill>
                            <a:schemeClr val="tx1"/>
                          </a:solidFill>
                          <a:effectLst/>
                        </a:rPr>
                        <a:t> Silicon</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a:lnSpc>
                          <a:spcPct val="115000"/>
                        </a:lnSpc>
                        <a:spcAft>
                          <a:spcPts val="1000"/>
                        </a:spcAft>
                      </a:pPr>
                      <a:r>
                        <a:rPr lang="vi-VN" sz="2800" b="1" baseline="0" dirty="0">
                          <a:solidFill>
                            <a:schemeClr val="tx1"/>
                          </a:solidFill>
                          <a:effectLst/>
                        </a:rPr>
                        <a:t>     </a:t>
                      </a:r>
                      <a:r>
                        <a:rPr lang="en-US" sz="2800" b="1" dirty="0">
                          <a:solidFill>
                            <a:schemeClr val="tx1"/>
                          </a:solidFill>
                          <a:effectLst/>
                        </a:rPr>
                        <a:t>B. 3 </a:t>
                      </a:r>
                      <a:r>
                        <a:rPr lang="en-US" sz="2800" b="1" dirty="0" err="1">
                          <a:solidFill>
                            <a:schemeClr val="tx1"/>
                          </a:solidFill>
                          <a:effectLst/>
                        </a:rPr>
                        <a:t>nguyên</a:t>
                      </a:r>
                      <a:r>
                        <a:rPr lang="en-US" sz="2800" b="1" dirty="0">
                          <a:solidFill>
                            <a:schemeClr val="tx1"/>
                          </a:solidFill>
                          <a:effectLst/>
                        </a:rPr>
                        <a:t> </a:t>
                      </a:r>
                      <a:r>
                        <a:rPr lang="en-US" sz="2800" b="1" err="1">
                          <a:solidFill>
                            <a:schemeClr val="tx1"/>
                          </a:solidFill>
                          <a:effectLst/>
                        </a:rPr>
                        <a:t>tố</a:t>
                      </a:r>
                      <a:r>
                        <a:rPr lang="en-US" sz="2800" b="1">
                          <a:solidFill>
                            <a:schemeClr val="tx1"/>
                          </a:solidFill>
                          <a:effectLst/>
                        </a:rPr>
                        <a:t> Zinc</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0538">
                <a:tc>
                  <a:txBody>
                    <a:bodyPr/>
                    <a:lstStyle/>
                    <a:p>
                      <a:pPr algn="just">
                        <a:lnSpc>
                          <a:spcPct val="115000"/>
                        </a:lnSpc>
                        <a:spcAft>
                          <a:spcPts val="1000"/>
                        </a:spcAft>
                      </a:pPr>
                      <a:r>
                        <a:rPr lang="en-US" sz="2800" b="1" dirty="0">
                          <a:solidFill>
                            <a:schemeClr val="tx1"/>
                          </a:solidFill>
                          <a:effectLst/>
                        </a:rPr>
                        <a:t>C. 3 </a:t>
                      </a:r>
                      <a:r>
                        <a:rPr lang="en-US" sz="2800" b="1" dirty="0" err="1">
                          <a:solidFill>
                            <a:schemeClr val="tx1"/>
                          </a:solidFill>
                          <a:effectLst/>
                        </a:rPr>
                        <a:t>nguyên</a:t>
                      </a:r>
                      <a:r>
                        <a:rPr lang="en-US" sz="2800" b="1" dirty="0">
                          <a:solidFill>
                            <a:schemeClr val="tx1"/>
                          </a:solidFill>
                          <a:effectLst/>
                        </a:rPr>
                        <a:t> </a:t>
                      </a:r>
                      <a:r>
                        <a:rPr lang="en-US" sz="2800" b="1" err="1">
                          <a:solidFill>
                            <a:schemeClr val="tx1"/>
                          </a:solidFill>
                          <a:effectLst/>
                        </a:rPr>
                        <a:t>tử</a:t>
                      </a:r>
                      <a:r>
                        <a:rPr lang="en-US" sz="2800" b="1">
                          <a:solidFill>
                            <a:schemeClr val="tx1"/>
                          </a:solidFill>
                          <a:effectLst/>
                        </a:rPr>
                        <a:t> Zinc</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just">
                        <a:lnSpc>
                          <a:spcPct val="115000"/>
                        </a:lnSpc>
                        <a:spcAft>
                          <a:spcPts val="1000"/>
                        </a:spcAft>
                      </a:pPr>
                      <a:r>
                        <a:rPr lang="vi-VN" sz="2800" b="1" dirty="0">
                          <a:solidFill>
                            <a:schemeClr val="tx1"/>
                          </a:solidFill>
                          <a:effectLst/>
                        </a:rPr>
                        <a:t>     </a:t>
                      </a:r>
                      <a:r>
                        <a:rPr lang="en-US" sz="2800" b="1" dirty="0">
                          <a:solidFill>
                            <a:schemeClr val="tx1"/>
                          </a:solidFill>
                          <a:effectLst/>
                        </a:rPr>
                        <a:t>D. </a:t>
                      </a:r>
                      <a:r>
                        <a:rPr lang="en-US" sz="2800" b="1" dirty="0" err="1">
                          <a:solidFill>
                            <a:schemeClr val="tx1"/>
                          </a:solidFill>
                          <a:effectLst/>
                        </a:rPr>
                        <a:t>Tất</a:t>
                      </a:r>
                      <a:r>
                        <a:rPr lang="en-US" sz="2800" b="1" dirty="0">
                          <a:solidFill>
                            <a:schemeClr val="tx1"/>
                          </a:solidFill>
                          <a:effectLst/>
                        </a:rPr>
                        <a:t> </a:t>
                      </a:r>
                      <a:r>
                        <a:rPr lang="en-US" sz="2800" b="1" dirty="0" err="1">
                          <a:solidFill>
                            <a:schemeClr val="tx1"/>
                          </a:solidFill>
                          <a:effectLst/>
                        </a:rPr>
                        <a:t>cả</a:t>
                      </a:r>
                      <a:r>
                        <a:rPr lang="en-US" sz="2800" b="1" dirty="0">
                          <a:solidFill>
                            <a:schemeClr val="tx1"/>
                          </a:solidFill>
                          <a:effectLst/>
                        </a:rPr>
                        <a:t> </a:t>
                      </a:r>
                      <a:r>
                        <a:rPr lang="en-US" sz="2800" b="1" dirty="0" err="1">
                          <a:solidFill>
                            <a:schemeClr val="tx1"/>
                          </a:solidFill>
                          <a:effectLst/>
                        </a:rPr>
                        <a:t>đều</a:t>
                      </a:r>
                      <a:r>
                        <a:rPr lang="en-US" sz="2800" b="1" dirty="0">
                          <a:solidFill>
                            <a:schemeClr val="tx1"/>
                          </a:solidFill>
                          <a:effectLst/>
                        </a:rPr>
                        <a:t> </a:t>
                      </a:r>
                      <a:r>
                        <a:rPr lang="en-US" sz="2800" b="1" dirty="0" err="1">
                          <a:solidFill>
                            <a:schemeClr val="tx1"/>
                          </a:solidFill>
                          <a:effectLst/>
                        </a:rPr>
                        <a:t>sai</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214633404"/>
              </p:ext>
            </p:extLst>
          </p:nvPr>
        </p:nvGraphicFramePr>
        <p:xfrm>
          <a:off x="1430589" y="5602309"/>
          <a:ext cx="10208637" cy="490728"/>
        </p:xfrm>
        <a:graphic>
          <a:graphicData uri="http://schemas.openxmlformats.org/drawingml/2006/table">
            <a:tbl>
              <a:tblPr firstRow="1" firstCol="1" bandRow="1">
                <a:tableStyleId>{5C22544A-7EE6-4342-B048-85BDC9FD1C3A}</a:tableStyleId>
              </a:tblPr>
              <a:tblGrid>
                <a:gridCol w="2604244">
                  <a:extLst>
                    <a:ext uri="{9D8B030D-6E8A-4147-A177-3AD203B41FA5}">
                      <a16:colId xmlns:a16="http://schemas.microsoft.com/office/drawing/2014/main" val="20000"/>
                    </a:ext>
                  </a:extLst>
                </a:gridCol>
                <a:gridCol w="2604244">
                  <a:extLst>
                    <a:ext uri="{9D8B030D-6E8A-4147-A177-3AD203B41FA5}">
                      <a16:colId xmlns:a16="http://schemas.microsoft.com/office/drawing/2014/main" val="20001"/>
                    </a:ext>
                  </a:extLst>
                </a:gridCol>
                <a:gridCol w="2500075">
                  <a:extLst>
                    <a:ext uri="{9D8B030D-6E8A-4147-A177-3AD203B41FA5}">
                      <a16:colId xmlns:a16="http://schemas.microsoft.com/office/drawing/2014/main" val="20002"/>
                    </a:ext>
                  </a:extLst>
                </a:gridCol>
                <a:gridCol w="2500074">
                  <a:extLst>
                    <a:ext uri="{9D8B030D-6E8A-4147-A177-3AD203B41FA5}">
                      <a16:colId xmlns:a16="http://schemas.microsoft.com/office/drawing/2014/main" val="20003"/>
                    </a:ext>
                  </a:extLst>
                </a:gridCol>
              </a:tblGrid>
              <a:tr h="490538">
                <a:tc>
                  <a:txBody>
                    <a:bodyPr/>
                    <a:lstStyle/>
                    <a:p>
                      <a:pPr algn="just">
                        <a:lnSpc>
                          <a:spcPct val="115000"/>
                        </a:lnSpc>
                        <a:spcAft>
                          <a:spcPts val="1000"/>
                        </a:spcAft>
                      </a:pPr>
                      <a:r>
                        <a:rPr lang="en-US" sz="2800" dirty="0">
                          <a:solidFill>
                            <a:schemeClr val="tx1"/>
                          </a:solidFill>
                          <a:effectLst/>
                        </a:rPr>
                        <a:t>A</a:t>
                      </a:r>
                      <a:r>
                        <a:rPr lang="en-US" sz="2800">
                          <a:solidFill>
                            <a:schemeClr val="tx1"/>
                          </a:solidFill>
                          <a:effectLst/>
                        </a:rPr>
                        <a:t>. </a:t>
                      </a:r>
                      <a:r>
                        <a:rPr lang="vi-VN" sz="2800">
                          <a:solidFill>
                            <a:schemeClr val="tx1"/>
                          </a:solidFill>
                          <a:effectLst/>
                        </a:rPr>
                        <a:t>Ca</a:t>
                      </a:r>
                      <a:r>
                        <a:rPr lang="en-US" sz="2800">
                          <a:solidFill>
                            <a:schemeClr val="tx1"/>
                          </a:solidFill>
                          <a:effectLst/>
                        </a:rPr>
                        <a:t>r</a:t>
                      </a:r>
                      <a:r>
                        <a:rPr lang="vi-VN" sz="2800">
                          <a:solidFill>
                            <a:schemeClr val="tx1"/>
                          </a:solidFill>
                          <a:effectLst/>
                        </a:rPr>
                        <a:t>bon</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a:solidFill>
                            <a:schemeClr val="tx1"/>
                          </a:solidFill>
                          <a:effectLst/>
                        </a:rPr>
                        <a:t>  B. </a:t>
                      </a:r>
                      <a:r>
                        <a:rPr lang="vi-VN" sz="2800">
                          <a:solidFill>
                            <a:schemeClr val="tx1"/>
                          </a:solidFill>
                          <a:effectLst/>
                        </a:rPr>
                        <a:t>Ca</a:t>
                      </a:r>
                      <a:r>
                        <a:rPr lang="en-US" sz="2800">
                          <a:solidFill>
                            <a:schemeClr val="tx1"/>
                          </a:solidFill>
                          <a:effectLst/>
                        </a:rPr>
                        <a:t>lcium</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a:solidFill>
                            <a:schemeClr val="tx1"/>
                          </a:solidFill>
                          <a:effectLst/>
                        </a:rPr>
                        <a:t>    C. </a:t>
                      </a:r>
                      <a:r>
                        <a:rPr lang="vi-VN" sz="2800">
                          <a:solidFill>
                            <a:schemeClr val="tx1"/>
                          </a:solidFill>
                          <a:effectLst/>
                        </a:rPr>
                        <a:t>Fl</a:t>
                      </a:r>
                      <a:r>
                        <a:rPr lang="en-US" sz="2800">
                          <a:solidFill>
                            <a:schemeClr val="tx1"/>
                          </a:solidFill>
                          <a:effectLst/>
                        </a:rPr>
                        <a:t>uorine</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1000"/>
                        </a:spcAft>
                      </a:pPr>
                      <a:r>
                        <a:rPr lang="en-US" sz="2800">
                          <a:solidFill>
                            <a:schemeClr val="tx1"/>
                          </a:solidFill>
                          <a:effectLst/>
                        </a:rPr>
                        <a:t> D. Chlorine</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7" name="Oval 16"/>
          <p:cNvSpPr/>
          <p:nvPr/>
        </p:nvSpPr>
        <p:spPr>
          <a:xfrm>
            <a:off x="1530776" y="2758026"/>
            <a:ext cx="458788"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chemeClr val="tx1"/>
              </a:solidFill>
              <a:latin typeface="+mj-lt"/>
            </a:endParaRPr>
          </a:p>
        </p:txBody>
      </p:sp>
      <p:sp>
        <p:nvSpPr>
          <p:cNvPr id="18" name="Oval 17"/>
          <p:cNvSpPr/>
          <p:nvPr/>
        </p:nvSpPr>
        <p:spPr>
          <a:xfrm>
            <a:off x="1430589" y="4510685"/>
            <a:ext cx="458787"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chemeClr val="tx1"/>
              </a:solidFill>
              <a:latin typeface="+mj-lt"/>
            </a:endParaRPr>
          </a:p>
        </p:txBody>
      </p:sp>
      <p:sp>
        <p:nvSpPr>
          <p:cNvPr id="19" name="Oval 18"/>
          <p:cNvSpPr/>
          <p:nvPr/>
        </p:nvSpPr>
        <p:spPr>
          <a:xfrm>
            <a:off x="1430589" y="5589982"/>
            <a:ext cx="457200" cy="4572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chemeClr val="tx1"/>
              </a:solidFill>
              <a:latin typeface="+mj-lt"/>
            </a:endParaRPr>
          </a:p>
        </p:txBody>
      </p:sp>
    </p:spTree>
    <p:extLst>
      <p:ext uri="{BB962C8B-B14F-4D97-AF65-F5344CB8AC3E}">
        <p14:creationId xmlns:p14="http://schemas.microsoft.com/office/powerpoint/2010/main" val="2089422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6000"/>
          </a:stretch>
        </a:blipFill>
        <a:effectLst/>
      </p:bgPr>
    </p:bg>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2657330" y="1052952"/>
            <a:ext cx="8134227" cy="4905723"/>
          </a:xfrm>
          <a:prstGeom prst="rect">
            <a:avLst/>
          </a:prstGeom>
        </p:spPr>
      </p:pic>
    </p:spTree>
    <p:extLst>
      <p:ext uri="{BB962C8B-B14F-4D97-AF65-F5344CB8AC3E}">
        <p14:creationId xmlns:p14="http://schemas.microsoft.com/office/powerpoint/2010/main" val="2923504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 Box 115"/>
          <p:cNvSpPr txBox="1">
            <a:spLocks noChangeArrowheads="1"/>
          </p:cNvSpPr>
          <p:nvPr/>
        </p:nvSpPr>
        <p:spPr bwMode="auto">
          <a:xfrm>
            <a:off x="3048000" y="3886200"/>
            <a:ext cx="49403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baseline="30000">
                <a:solidFill>
                  <a:schemeClr val="tx1"/>
                </a:solidFill>
                <a:latin typeface="Arial" panose="020B0604020202020204" pitchFamily="34" charset="0"/>
                <a:cs typeface="Arial" panose="020B0604020202020204" pitchFamily="34" charset="0"/>
              </a:defRPr>
            </a:lvl1pPr>
            <a:lvl2pPr marL="742950" indent="-285750" eaLnBrk="0" hangingPunct="0">
              <a:defRPr baseline="30000">
                <a:solidFill>
                  <a:schemeClr val="tx1"/>
                </a:solidFill>
                <a:latin typeface="Arial" panose="020B0604020202020204" pitchFamily="34" charset="0"/>
                <a:cs typeface="Arial" panose="020B0604020202020204" pitchFamily="34" charset="0"/>
              </a:defRPr>
            </a:lvl2pPr>
            <a:lvl3pPr marL="1143000" indent="-228600" eaLnBrk="0" hangingPunct="0">
              <a:defRPr baseline="30000">
                <a:solidFill>
                  <a:schemeClr val="tx1"/>
                </a:solidFill>
                <a:latin typeface="Arial" panose="020B0604020202020204" pitchFamily="34" charset="0"/>
                <a:cs typeface="Arial" panose="020B0604020202020204" pitchFamily="34" charset="0"/>
              </a:defRPr>
            </a:lvl3pPr>
            <a:lvl4pPr marL="1600200" indent="-228600" eaLnBrk="0" hangingPunct="0">
              <a:defRPr baseline="30000">
                <a:solidFill>
                  <a:schemeClr val="tx1"/>
                </a:solidFill>
                <a:latin typeface="Arial" panose="020B0604020202020204" pitchFamily="34" charset="0"/>
                <a:cs typeface="Arial" panose="020B0604020202020204" pitchFamily="34" charset="0"/>
              </a:defRPr>
            </a:lvl4pPr>
            <a:lvl5pPr marL="2057400" indent="-228600" eaLnBrk="0" hangingPunct="0">
              <a:defRPr baseline="30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30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30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30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30000">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altLang="en-US" sz="2800" b="1" u="sng" baseline="0" dirty="0" err="1">
                <a:solidFill>
                  <a:srgbClr val="7030A0"/>
                </a:solidFill>
                <a:latin typeface="Times New Roman" panose="02020603050405020304" pitchFamily="18" charset="0"/>
                <a:cs typeface="Times New Roman" panose="02020603050405020304" pitchFamily="18" charset="0"/>
              </a:rPr>
              <a:t>Vậy</a:t>
            </a:r>
            <a:r>
              <a:rPr lang="vi-VN" altLang="en-US" sz="2800" b="1" baseline="0" dirty="0">
                <a:solidFill>
                  <a:srgbClr val="7030A0"/>
                </a:solidFill>
                <a:latin typeface="Times New Roman" panose="02020603050405020304" pitchFamily="18" charset="0"/>
                <a:cs typeface="Times New Roman" panose="02020603050405020304" pitchFamily="18" charset="0"/>
              </a:rPr>
              <a:t>: X là n</a:t>
            </a:r>
            <a:r>
              <a:rPr lang="en-US" altLang="en-US" sz="2800" b="1" baseline="0" dirty="0" err="1">
                <a:solidFill>
                  <a:srgbClr val="7030A0"/>
                </a:solidFill>
                <a:latin typeface="Times New Roman" panose="02020603050405020304" pitchFamily="18" charset="0"/>
                <a:cs typeface="Times New Roman" panose="02020603050405020304" pitchFamily="18" charset="0"/>
              </a:rPr>
              <a:t>guyên</a:t>
            </a:r>
            <a:r>
              <a:rPr lang="en-US" altLang="en-US" sz="2800" b="1" baseline="0" dirty="0">
                <a:solidFill>
                  <a:srgbClr val="7030A0"/>
                </a:solidFill>
                <a:latin typeface="Times New Roman" panose="02020603050405020304" pitchFamily="18" charset="0"/>
                <a:cs typeface="Times New Roman" panose="02020603050405020304" pitchFamily="18" charset="0"/>
              </a:rPr>
              <a:t> </a:t>
            </a:r>
            <a:r>
              <a:rPr lang="en-US" altLang="en-US" sz="2800" b="1" baseline="0" err="1">
                <a:solidFill>
                  <a:srgbClr val="7030A0"/>
                </a:solidFill>
                <a:latin typeface="Times New Roman" panose="02020603050405020304" pitchFamily="18" charset="0"/>
                <a:cs typeface="Times New Roman" panose="02020603050405020304" pitchFamily="18" charset="0"/>
              </a:rPr>
              <a:t>tử</a:t>
            </a:r>
            <a:r>
              <a:rPr lang="vi-VN" altLang="en-US" sz="2800" b="1" baseline="0">
                <a:solidFill>
                  <a:srgbClr val="7030A0"/>
                </a:solidFill>
                <a:latin typeface="Times New Roman" panose="02020603050405020304" pitchFamily="18" charset="0"/>
                <a:cs typeface="Times New Roman" panose="02020603050405020304" pitchFamily="18" charset="0"/>
              </a:rPr>
              <a:t> </a:t>
            </a:r>
            <a:r>
              <a:rPr lang="en-US" altLang="en-US" sz="2800" b="1" baseline="0">
                <a:solidFill>
                  <a:srgbClr val="7030A0"/>
                </a:solidFill>
                <a:latin typeface="Times New Roman" panose="02020603050405020304" pitchFamily="18" charset="0"/>
                <a:cs typeface="Times New Roman" panose="02020603050405020304" pitchFamily="18" charset="0"/>
              </a:rPr>
              <a:t>Copper</a:t>
            </a:r>
            <a:endParaRPr lang="vi-VN" altLang="en-US" sz="2800" b="1" baseline="0" dirty="0">
              <a:solidFill>
                <a:srgbClr val="7030A0"/>
              </a:solidFill>
              <a:latin typeface="Times New Roman" panose="02020603050405020304" pitchFamily="18" charset="0"/>
              <a:cs typeface="Times New Roman" panose="02020603050405020304" pitchFamily="18" charset="0"/>
            </a:endParaRPr>
          </a:p>
          <a:p>
            <a:pPr eaLnBrk="1" hangingPunct="1">
              <a:spcBef>
                <a:spcPct val="50000"/>
              </a:spcBef>
              <a:defRPr/>
            </a:pPr>
            <a:r>
              <a:rPr lang="vi-VN" altLang="en-US" sz="2800" b="1" baseline="0" dirty="0">
                <a:solidFill>
                  <a:srgbClr val="7030A0"/>
                </a:solidFill>
                <a:latin typeface="Times New Roman" panose="02020603050405020304" pitchFamily="18" charset="0"/>
                <a:cs typeface="Times New Roman" panose="02020603050405020304" pitchFamily="18" charset="0"/>
              </a:rPr>
              <a:t>         KHHH: Cu</a:t>
            </a:r>
            <a:endParaRPr lang="en-US" altLang="en-US" sz="2800" b="1" baseline="0" dirty="0">
              <a:solidFill>
                <a:srgbClr val="7030A0"/>
              </a:solidFill>
              <a:latin typeface="Times New Roman" panose="02020603050405020304" pitchFamily="18" charset="0"/>
              <a:cs typeface="Times New Roman" panose="02020603050405020304" pitchFamily="18" charset="0"/>
            </a:endParaRPr>
          </a:p>
        </p:txBody>
      </p:sp>
      <p:sp>
        <p:nvSpPr>
          <p:cNvPr id="47108" name="Rectangle 6"/>
          <p:cNvSpPr>
            <a:spLocks noChangeArrowheads="1"/>
          </p:cNvSpPr>
          <p:nvPr/>
        </p:nvSpPr>
        <p:spPr bwMode="auto">
          <a:xfrm>
            <a:off x="1494692" y="376238"/>
            <a:ext cx="963050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01613" indent="-201613">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t>Bài 2*: Nguyên tử X nặng gấp 4 lần nguyên tử oxygen. Tính nguyên</a:t>
            </a:r>
            <a:r>
              <a:rPr lang="vi-VN" altLang="en-US" sz="2800" b="1"/>
              <a:t> </a:t>
            </a:r>
            <a:r>
              <a:rPr lang="en-US" altLang="en-US" sz="2800" b="1"/>
              <a:t>tử khối của X và cho biết X là nguyên tố hóa</a:t>
            </a:r>
            <a:r>
              <a:rPr lang="vi-VN" altLang="en-US" sz="2800" b="1"/>
              <a:t> </a:t>
            </a:r>
            <a:r>
              <a:rPr lang="en-US" altLang="en-US" sz="2800" b="1"/>
              <a:t>học nào? Viết KHHH của nguyên tố X.</a:t>
            </a:r>
          </a:p>
        </p:txBody>
      </p:sp>
      <p:sp>
        <p:nvSpPr>
          <p:cNvPr id="39941" name="TextBox 7"/>
          <p:cNvSpPr txBox="1">
            <a:spLocks noChangeArrowheads="1"/>
          </p:cNvSpPr>
          <p:nvPr/>
        </p:nvSpPr>
        <p:spPr bwMode="auto">
          <a:xfrm>
            <a:off x="3009900" y="2257426"/>
            <a:ext cx="7391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vi-VN" altLang="en-US" sz="2800" b="1" dirty="0">
                <a:solidFill>
                  <a:srgbClr val="7030A0"/>
                </a:solidFill>
              </a:rPr>
              <a:t>Vì n</a:t>
            </a:r>
            <a:r>
              <a:rPr lang="en-US" altLang="en-US" sz="2800" b="1" dirty="0" err="1">
                <a:solidFill>
                  <a:srgbClr val="7030A0"/>
                </a:solidFill>
              </a:rPr>
              <a:t>guyên</a:t>
            </a:r>
            <a:r>
              <a:rPr lang="en-US" altLang="en-US" sz="2800" b="1" dirty="0">
                <a:solidFill>
                  <a:srgbClr val="7030A0"/>
                </a:solidFill>
              </a:rPr>
              <a:t> </a:t>
            </a:r>
            <a:r>
              <a:rPr lang="en-US" altLang="en-US" sz="2800" b="1" dirty="0" err="1">
                <a:solidFill>
                  <a:srgbClr val="7030A0"/>
                </a:solidFill>
              </a:rPr>
              <a:t>tử</a:t>
            </a:r>
            <a:r>
              <a:rPr lang="en-US" altLang="en-US" sz="2800" b="1" dirty="0">
                <a:solidFill>
                  <a:srgbClr val="7030A0"/>
                </a:solidFill>
              </a:rPr>
              <a:t> X </a:t>
            </a:r>
            <a:r>
              <a:rPr lang="en-US" altLang="en-US" sz="2800" b="1" dirty="0" err="1">
                <a:solidFill>
                  <a:srgbClr val="7030A0"/>
                </a:solidFill>
              </a:rPr>
              <a:t>nặng</a:t>
            </a:r>
            <a:r>
              <a:rPr lang="en-US" altLang="en-US" sz="2800" b="1" dirty="0">
                <a:solidFill>
                  <a:srgbClr val="7030A0"/>
                </a:solidFill>
              </a:rPr>
              <a:t> </a:t>
            </a:r>
            <a:r>
              <a:rPr lang="en-US" altLang="en-US" sz="2800" b="1" dirty="0" err="1">
                <a:solidFill>
                  <a:srgbClr val="7030A0"/>
                </a:solidFill>
              </a:rPr>
              <a:t>gấp</a:t>
            </a:r>
            <a:r>
              <a:rPr lang="en-US" altLang="en-US" sz="2800" b="1" dirty="0">
                <a:solidFill>
                  <a:srgbClr val="7030A0"/>
                </a:solidFill>
              </a:rPr>
              <a:t> 4 </a:t>
            </a:r>
            <a:r>
              <a:rPr lang="en-US" altLang="en-US" sz="2800" b="1" dirty="0" err="1">
                <a:solidFill>
                  <a:srgbClr val="7030A0"/>
                </a:solidFill>
              </a:rPr>
              <a:t>lần</a:t>
            </a:r>
            <a:r>
              <a:rPr lang="en-US" altLang="en-US" sz="2800" b="1" dirty="0">
                <a:solidFill>
                  <a:srgbClr val="7030A0"/>
                </a:solidFill>
              </a:rPr>
              <a:t> </a:t>
            </a:r>
            <a:r>
              <a:rPr lang="en-US" altLang="en-US" sz="2800" b="1" dirty="0" err="1">
                <a:solidFill>
                  <a:srgbClr val="7030A0"/>
                </a:solidFill>
              </a:rPr>
              <a:t>nguyên</a:t>
            </a:r>
            <a:r>
              <a:rPr lang="en-US" altLang="en-US" sz="2800" b="1" dirty="0">
                <a:solidFill>
                  <a:srgbClr val="7030A0"/>
                </a:solidFill>
              </a:rPr>
              <a:t> </a:t>
            </a:r>
            <a:r>
              <a:rPr lang="en-US" altLang="en-US" sz="2800" b="1" dirty="0" err="1">
                <a:solidFill>
                  <a:srgbClr val="7030A0"/>
                </a:solidFill>
              </a:rPr>
              <a:t>tử</a:t>
            </a:r>
            <a:r>
              <a:rPr lang="en-US" altLang="en-US" sz="2800" b="1" dirty="0">
                <a:solidFill>
                  <a:srgbClr val="7030A0"/>
                </a:solidFill>
              </a:rPr>
              <a:t> oxygen</a:t>
            </a:r>
          </a:p>
        </p:txBody>
      </p:sp>
      <p:sp>
        <p:nvSpPr>
          <p:cNvPr id="2" name="Right Arrow 1"/>
          <p:cNvSpPr/>
          <p:nvPr/>
        </p:nvSpPr>
        <p:spPr>
          <a:xfrm>
            <a:off x="2286000" y="3195638"/>
            <a:ext cx="457200" cy="304800"/>
          </a:xfrm>
          <a:prstGeom prst="rightArrow">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39"/>
          <p:cNvSpPr txBox="1">
            <a:spLocks noChangeArrowheads="1"/>
          </p:cNvSpPr>
          <p:nvPr/>
        </p:nvSpPr>
        <p:spPr bwMode="auto">
          <a:xfrm>
            <a:off x="3043239" y="3071814"/>
            <a:ext cx="6613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vi-VN" altLang="en-US" sz="2800" b="1">
                <a:solidFill>
                  <a:srgbClr val="7030A0"/>
                </a:solidFill>
              </a:rPr>
              <a:t>NTK</a:t>
            </a:r>
            <a:r>
              <a:rPr lang="en-US" altLang="en-US" sz="2800" b="1" baseline="-25000">
                <a:solidFill>
                  <a:srgbClr val="7030A0"/>
                </a:solidFill>
              </a:rPr>
              <a:t>X</a:t>
            </a:r>
            <a:r>
              <a:rPr lang="vi-VN" altLang="en-US" sz="2800" b="1">
                <a:solidFill>
                  <a:srgbClr val="7030A0"/>
                </a:solidFill>
              </a:rPr>
              <a:t> = 4 . NTK </a:t>
            </a:r>
            <a:r>
              <a:rPr lang="vi-VN" altLang="en-US" sz="2800" b="1" baseline="-25000">
                <a:solidFill>
                  <a:srgbClr val="7030A0"/>
                </a:solidFill>
              </a:rPr>
              <a:t>O</a:t>
            </a:r>
            <a:r>
              <a:rPr lang="vi-VN" altLang="en-US" sz="2800" b="1">
                <a:solidFill>
                  <a:srgbClr val="7030A0"/>
                </a:solidFill>
              </a:rPr>
              <a:t> = 4 . 16 = 64</a:t>
            </a:r>
            <a:endParaRPr lang="en-US" altLang="en-US" sz="2800" b="1">
              <a:solidFill>
                <a:srgbClr val="7030A0"/>
              </a:solidFill>
            </a:endParaRPr>
          </a:p>
        </p:txBody>
      </p:sp>
    </p:spTree>
    <p:extLst>
      <p:ext uri="{BB962C8B-B14F-4D97-AF65-F5344CB8AC3E}">
        <p14:creationId xmlns:p14="http://schemas.microsoft.com/office/powerpoint/2010/main" val="2102488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wipe(down)">
                                      <p:cBhvr>
                                        <p:cTn id="23" dur="580">
                                          <p:stCondLst>
                                            <p:cond delay="0"/>
                                          </p:stCondLst>
                                        </p:cTn>
                                        <p:tgtEl>
                                          <p:spTgt spid="77"/>
                                        </p:tgtEl>
                                      </p:cBhvr>
                                    </p:animEffect>
                                    <p:anim calcmode="lin" valueType="num">
                                      <p:cBhvr>
                                        <p:cTn id="24"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29" dur="26">
                                          <p:stCondLst>
                                            <p:cond delay="650"/>
                                          </p:stCondLst>
                                        </p:cTn>
                                        <p:tgtEl>
                                          <p:spTgt spid="77"/>
                                        </p:tgtEl>
                                      </p:cBhvr>
                                      <p:to x="100000" y="60000"/>
                                    </p:animScale>
                                    <p:animScale>
                                      <p:cBhvr>
                                        <p:cTn id="30" dur="166" decel="50000">
                                          <p:stCondLst>
                                            <p:cond delay="676"/>
                                          </p:stCondLst>
                                        </p:cTn>
                                        <p:tgtEl>
                                          <p:spTgt spid="77"/>
                                        </p:tgtEl>
                                      </p:cBhvr>
                                      <p:to x="100000" y="100000"/>
                                    </p:animScale>
                                    <p:animScale>
                                      <p:cBhvr>
                                        <p:cTn id="31" dur="26">
                                          <p:stCondLst>
                                            <p:cond delay="1312"/>
                                          </p:stCondLst>
                                        </p:cTn>
                                        <p:tgtEl>
                                          <p:spTgt spid="77"/>
                                        </p:tgtEl>
                                      </p:cBhvr>
                                      <p:to x="100000" y="80000"/>
                                    </p:animScale>
                                    <p:animScale>
                                      <p:cBhvr>
                                        <p:cTn id="32" dur="166" decel="50000">
                                          <p:stCondLst>
                                            <p:cond delay="1338"/>
                                          </p:stCondLst>
                                        </p:cTn>
                                        <p:tgtEl>
                                          <p:spTgt spid="77"/>
                                        </p:tgtEl>
                                      </p:cBhvr>
                                      <p:to x="100000" y="100000"/>
                                    </p:animScale>
                                    <p:animScale>
                                      <p:cBhvr>
                                        <p:cTn id="33" dur="26">
                                          <p:stCondLst>
                                            <p:cond delay="1642"/>
                                          </p:stCondLst>
                                        </p:cTn>
                                        <p:tgtEl>
                                          <p:spTgt spid="77"/>
                                        </p:tgtEl>
                                      </p:cBhvr>
                                      <p:to x="100000" y="90000"/>
                                    </p:animScale>
                                    <p:animScale>
                                      <p:cBhvr>
                                        <p:cTn id="34" dur="166" decel="50000">
                                          <p:stCondLst>
                                            <p:cond delay="1668"/>
                                          </p:stCondLst>
                                        </p:cTn>
                                        <p:tgtEl>
                                          <p:spTgt spid="77"/>
                                        </p:tgtEl>
                                      </p:cBhvr>
                                      <p:to x="100000" y="100000"/>
                                    </p:animScale>
                                    <p:animScale>
                                      <p:cBhvr>
                                        <p:cTn id="35" dur="26">
                                          <p:stCondLst>
                                            <p:cond delay="1808"/>
                                          </p:stCondLst>
                                        </p:cTn>
                                        <p:tgtEl>
                                          <p:spTgt spid="77"/>
                                        </p:tgtEl>
                                      </p:cBhvr>
                                      <p:to x="100000" y="95000"/>
                                    </p:animScale>
                                    <p:animScale>
                                      <p:cBhvr>
                                        <p:cTn id="36" dur="166" decel="50000">
                                          <p:stCondLst>
                                            <p:cond delay="1834"/>
                                          </p:stCondLst>
                                        </p:cTn>
                                        <p:tgtEl>
                                          <p:spTgt spid="7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39941" grpId="0"/>
      <p:bldP spid="2" grpId="0" animBg="1"/>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a:off x="1477107" y="97584"/>
            <a:ext cx="29450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tabLst>
                <a:tab pos="4387850" algn="r"/>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4387850" algn="r"/>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4387850" algn="r"/>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4387850" algn="r"/>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4387850" algn="r"/>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4387850" algn="r"/>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4387850" algn="r"/>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4387850" algn="r"/>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4387850" algn="r"/>
              </a:tabLst>
              <a:defRPr sz="2000">
                <a:solidFill>
                  <a:schemeClr val="tx1"/>
                </a:solidFill>
                <a:latin typeface="Times New Roman" panose="02020603050405020304" pitchFamily="18" charset="0"/>
                <a:cs typeface="Times New Roman" panose="02020603050405020304" pitchFamily="18" charset="0"/>
              </a:defRPr>
            </a:lvl9pPr>
          </a:lstStyle>
          <a:p>
            <a:pPr algn="just">
              <a:lnSpc>
                <a:spcPct val="150000"/>
              </a:lnSpc>
              <a:spcBef>
                <a:spcPts val="600"/>
              </a:spcBef>
              <a:buNone/>
            </a:pPr>
            <a:r>
              <a:rPr lang="en-US" altLang="en-US" sz="2800" b="1"/>
              <a:t>II. Bài tập tự luận</a:t>
            </a:r>
            <a:endParaRPr lang="en-US" altLang="en-US" sz="2000">
              <a:latin typeface="Calibri" panose="020F0502020204030204" pitchFamily="34" charset="0"/>
            </a:endParaRPr>
          </a:p>
        </p:txBody>
      </p:sp>
      <p:pic>
        <p:nvPicPr>
          <p:cNvPr id="2" name="Picture 1"/>
          <p:cNvPicPr>
            <a:picLocks noChangeAspect="1"/>
          </p:cNvPicPr>
          <p:nvPr/>
        </p:nvPicPr>
        <p:blipFill rotWithShape="1">
          <a:blip r:embed="rId2"/>
          <a:srcRect b="30519"/>
          <a:stretch/>
        </p:blipFill>
        <p:spPr>
          <a:xfrm>
            <a:off x="1208744" y="1731375"/>
            <a:ext cx="10474460" cy="2467739"/>
          </a:xfrm>
          <a:prstGeom prst="rect">
            <a:avLst/>
          </a:prstGeom>
        </p:spPr>
      </p:pic>
      <p:sp>
        <p:nvSpPr>
          <p:cNvPr id="3" name="TextBox 2"/>
          <p:cNvSpPr txBox="1"/>
          <p:nvPr/>
        </p:nvSpPr>
        <p:spPr bwMode="auto">
          <a:xfrm>
            <a:off x="1477107" y="1051691"/>
            <a:ext cx="6576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3200" b="1">
                <a:latin typeface="Times New Roman" panose="02020603050405020304" pitchFamily="18" charset="0"/>
              </a:rPr>
              <a:t>Bài 1: </a:t>
            </a:r>
            <a:r>
              <a:rPr lang="en-US" sz="3200">
                <a:latin typeface="Times New Roman" panose="02020603050405020304" pitchFamily="18" charset="0"/>
              </a:rPr>
              <a:t>Cho sơ đồ 4 nguyên tử sau :</a:t>
            </a:r>
          </a:p>
        </p:txBody>
      </p:sp>
      <p:sp>
        <p:nvSpPr>
          <p:cNvPr id="9" name="TextBox 8"/>
          <p:cNvSpPr txBox="1"/>
          <p:nvPr/>
        </p:nvSpPr>
        <p:spPr bwMode="auto">
          <a:xfrm>
            <a:off x="1371599" y="4980927"/>
            <a:ext cx="98351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3200">
                <a:latin typeface="Times New Roman" panose="02020603050405020304" pitchFamily="18" charset="0"/>
              </a:rPr>
              <a:t>Hãy cho biết tên và kí hiệu hóa học mỗi nguyên tố trên</a:t>
            </a:r>
          </a:p>
        </p:txBody>
      </p:sp>
      <p:sp>
        <p:nvSpPr>
          <p:cNvPr id="10" name="TextBox 9"/>
          <p:cNvSpPr txBox="1"/>
          <p:nvPr/>
        </p:nvSpPr>
        <p:spPr bwMode="auto">
          <a:xfrm>
            <a:off x="1477107" y="4199114"/>
            <a:ext cx="24711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3200">
                <a:solidFill>
                  <a:srgbClr val="002060"/>
                </a:solidFill>
                <a:latin typeface="Times New Roman" panose="02020603050405020304" pitchFamily="18" charset="0"/>
              </a:rPr>
              <a:t>Lithium (Li)</a:t>
            </a:r>
          </a:p>
        </p:txBody>
      </p:sp>
      <p:sp>
        <p:nvSpPr>
          <p:cNvPr id="11" name="TextBox 10"/>
          <p:cNvSpPr txBox="1"/>
          <p:nvPr/>
        </p:nvSpPr>
        <p:spPr bwMode="auto">
          <a:xfrm>
            <a:off x="3948242" y="4213088"/>
            <a:ext cx="30187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3200">
                <a:solidFill>
                  <a:srgbClr val="002060"/>
                </a:solidFill>
                <a:latin typeface="Times New Roman" panose="02020603050405020304" pitchFamily="18" charset="0"/>
              </a:rPr>
              <a:t>Beryllium (Be)</a:t>
            </a:r>
          </a:p>
        </p:txBody>
      </p:sp>
      <p:sp>
        <p:nvSpPr>
          <p:cNvPr id="12" name="TextBox 11"/>
          <p:cNvSpPr txBox="1"/>
          <p:nvPr/>
        </p:nvSpPr>
        <p:spPr bwMode="auto">
          <a:xfrm>
            <a:off x="6822164" y="4213088"/>
            <a:ext cx="19871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3200">
                <a:solidFill>
                  <a:srgbClr val="002060"/>
                </a:solidFill>
                <a:latin typeface="Times New Roman" panose="02020603050405020304" pitchFamily="18" charset="0"/>
              </a:rPr>
              <a:t>Boron (B)</a:t>
            </a:r>
          </a:p>
        </p:txBody>
      </p:sp>
      <p:sp>
        <p:nvSpPr>
          <p:cNvPr id="13" name="TextBox 12"/>
          <p:cNvSpPr txBox="1"/>
          <p:nvPr/>
        </p:nvSpPr>
        <p:spPr bwMode="auto">
          <a:xfrm>
            <a:off x="9325221" y="4163711"/>
            <a:ext cx="25782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rtlCol="0">
            <a:spAutoFit/>
          </a:bodyPr>
          <a:lstStyle/>
          <a:p>
            <a:pPr>
              <a:spcBef>
                <a:spcPct val="50000"/>
              </a:spcBef>
            </a:pPr>
            <a:r>
              <a:rPr lang="en-US" sz="3200">
                <a:solidFill>
                  <a:srgbClr val="002060"/>
                </a:solidFill>
                <a:latin typeface="Times New Roman" panose="02020603050405020304" pitchFamily="18" charset="0"/>
              </a:rPr>
              <a:t>Fluorine (F)</a:t>
            </a:r>
          </a:p>
        </p:txBody>
      </p:sp>
    </p:spTree>
    <p:extLst>
      <p:ext uri="{BB962C8B-B14F-4D97-AF65-F5344CB8AC3E}">
        <p14:creationId xmlns:p14="http://schemas.microsoft.com/office/powerpoint/2010/main" val="38201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ững cánh đồng muối nổi tiếng ở miề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0115"/>
            <a:ext cx="6146901" cy="651699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hà hàng của Salt Bae - Thánh rắc muối bị đánh giá là &quot;nhà hàng tồi tệ  nhất&quot; nước M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542" y="100114"/>
            <a:ext cx="5252167" cy="6516995"/>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3292065" y="1913194"/>
            <a:ext cx="6508954" cy="2635045"/>
          </a:xfrm>
          <a:prstGeom prst="cloudCallou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Qua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hình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ảnh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này</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loại</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vị</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đang</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được</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nhắc</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đến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79429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ột nắm muối gây ra 9 loại bệnh và 5 cách ăn muối tốt cho sức khỏ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56" y="569008"/>
            <a:ext cx="4898206" cy="56646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uối ăn cao cấp Visaco, muối tinh (250g)&quot; Siêu thị Đức Thà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645" y="425960"/>
            <a:ext cx="6220645" cy="622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103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1229032" y="1425677"/>
            <a:ext cx="8209936" cy="3726426"/>
          </a:xfrm>
          <a:prstGeom prst="wedgeRoundRectCallout">
            <a:avLst>
              <a:gd name="adj1" fmla="val 31704"/>
              <a:gd name="adj2" fmla="val 614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2526891" y="1677528"/>
            <a:ext cx="6479457"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latin typeface="Calibri" panose="020F0502020204030204" pitchFamily="34" charset="0"/>
                <a:ea typeface="Arial" panose="020B0604020202020204" pitchFamily="34" charset="0"/>
                <a:cs typeface="Calibri" panose="020F0502020204030204" pitchFamily="34" charset="0"/>
              </a:rPr>
              <a:t>Muối ăn được dùng hằng ngày và có vai trò hết sức quan trọng trong đời sống con người. Em hãy tìm hiểu thành phần hoá học của muối ăn (gồm các nguyên tố hoá học nào) và nêu cách sử dụng muối ăn như thế nào cho khoa học và tốt cho sức khoẻ.</a:t>
            </a:r>
            <a:r>
              <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Arial" panose="020B0604020202020204" pitchFamily="34" charset="0"/>
                <a:cs typeface="Calibri" panose="020F0502020204030204" pitchFamily="34" charset="0"/>
              </a:rPr>
              <a:t> </a:t>
            </a:r>
            <a:endPar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96919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628" t="-9156" r="21847" b="9156"/>
          <a:stretch/>
        </p:blipFill>
        <p:spPr bwMode="auto">
          <a:xfrm>
            <a:off x="260625" y="1404211"/>
            <a:ext cx="3642134" cy="1768748"/>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80" y="1176409"/>
            <a:ext cx="3651563" cy="1596751"/>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0217" y="2189081"/>
            <a:ext cx="3892054" cy="1846996"/>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9796" y="5223322"/>
            <a:ext cx="2673067" cy="120641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8090" y="5080290"/>
            <a:ext cx="3124375" cy="565164"/>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3940" y="4442366"/>
            <a:ext cx="1563135" cy="968946"/>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7235">
            <a:off x="5411220" y="3202746"/>
            <a:ext cx="3081359" cy="213051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1849" y="3001239"/>
            <a:ext cx="1635557" cy="64010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rotWithShape="1">
          <a:blip r:embed="rId10">
            <a:extLst>
              <a:ext uri="{28A0092B-C50C-407E-A947-70E740481C1C}">
                <a14:useLocalDpi xmlns:a14="http://schemas.microsoft.com/office/drawing/2010/main" val="0"/>
              </a:ext>
            </a:extLst>
          </a:blip>
          <a:srcRect r="23343"/>
          <a:stretch/>
        </p:blipFill>
        <p:spPr bwMode="auto">
          <a:xfrm>
            <a:off x="9400350" y="2156086"/>
            <a:ext cx="1513456" cy="112927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78626" y="2397466"/>
            <a:ext cx="2942080" cy="108220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56112" y="744981"/>
            <a:ext cx="1931403" cy="1057094"/>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980442">
            <a:off x="5763842" y="1104330"/>
            <a:ext cx="3300992" cy="224559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00964" y="2426443"/>
            <a:ext cx="3237392" cy="202237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uối Ăn - Khai Thác Nguồn Lợi Muối Từ Biển Bình Thuậ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837318" y="1705189"/>
            <a:ext cx="1177702" cy="11667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Ảnh hiếm về mỏ muối đá kỳ lạ nằm sâu dưới đáy hồ"/>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837318" y="3012183"/>
            <a:ext cx="1119704" cy="89554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uối iốt là muối gì, có tác dụng gì? - Diễn Đàn Nuôi Con"/>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024427" y="3930692"/>
            <a:ext cx="911027" cy="91102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ơ đồ thùng điện phân dung dịch NaCl để điều chế khí clo - Hóa học 9 -  Trương Hoàng Anh - Thư viện Tư liệu giáo dục"/>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12863" y="5943941"/>
            <a:ext cx="1502157" cy="75828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ại sao Ướp muối lại có thể Bảo quản được thực phẩm?"/>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837318" y="4841719"/>
            <a:ext cx="958806" cy="84968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Top 9 thực phẩm mà người huyết áp cao tuyệt đối không nên ă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76329" y="3107686"/>
            <a:ext cx="1906686" cy="133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904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5124"/>
                                        </p:tgtEl>
                                        <p:attrNameLst>
                                          <p:attrName>style.visibility</p:attrName>
                                        </p:attrNameLst>
                                      </p:cBhvr>
                                      <p:to>
                                        <p:strVal val="visible"/>
                                      </p:to>
                                    </p:set>
                                    <p:animEffect transition="in" filter="wipe(left)">
                                      <p:cBhvr>
                                        <p:cTn id="32" dur="500"/>
                                        <p:tgtEl>
                                          <p:spTgt spid="51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wipe(left)">
                                      <p:cBhvr>
                                        <p:cTn id="37" dur="500"/>
                                        <p:tgtEl>
                                          <p:spTgt spid="215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5126"/>
                                        </p:tgtEl>
                                        <p:attrNameLst>
                                          <p:attrName>style.visibility</p:attrName>
                                        </p:attrNameLst>
                                      </p:cBhvr>
                                      <p:to>
                                        <p:strVal val="visible"/>
                                      </p:to>
                                    </p:set>
                                    <p:animEffect transition="in" filter="wipe(left)">
                                      <p:cBhvr>
                                        <p:cTn id="42" dur="500"/>
                                        <p:tgtEl>
                                          <p:spTgt spid="51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4"/>
                                        </p:tgtEl>
                                        <p:attrNameLst>
                                          <p:attrName>style.visibility</p:attrName>
                                        </p:attrNameLst>
                                      </p:cBhvr>
                                      <p:to>
                                        <p:strVal val="visible"/>
                                      </p:to>
                                    </p:set>
                                    <p:animEffect transition="in" filter="wipe(left)">
                                      <p:cBhvr>
                                        <p:cTn id="47" dur="500"/>
                                        <p:tgtEl>
                                          <p:spTgt spid="215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5"/>
                                        </p:tgtEl>
                                        <p:attrNameLst>
                                          <p:attrName>style.visibility</p:attrName>
                                        </p:attrNameLst>
                                      </p:cBhvr>
                                      <p:to>
                                        <p:strVal val="visible"/>
                                      </p:to>
                                    </p:set>
                                    <p:animEffect transition="in" filter="wipe(left)">
                                      <p:cBhvr>
                                        <p:cTn id="52" dur="500"/>
                                        <p:tgtEl>
                                          <p:spTgt spid="2151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5128"/>
                                        </p:tgtEl>
                                        <p:attrNameLst>
                                          <p:attrName>style.visibility</p:attrName>
                                        </p:attrNameLst>
                                      </p:cBhvr>
                                      <p:to>
                                        <p:strVal val="visible"/>
                                      </p:to>
                                    </p:set>
                                    <p:animEffect transition="in" filter="wipe(left)">
                                      <p:cBhvr>
                                        <p:cTn id="57" dur="500"/>
                                        <p:tgtEl>
                                          <p:spTgt spid="51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6"/>
                                        </p:tgtEl>
                                        <p:attrNameLst>
                                          <p:attrName>style.visibility</p:attrName>
                                        </p:attrNameLst>
                                      </p:cBhvr>
                                      <p:to>
                                        <p:strVal val="visible"/>
                                      </p:to>
                                    </p:set>
                                    <p:animEffect transition="in" filter="wipe(left)">
                                      <p:cBhvr>
                                        <p:cTn id="62" dur="500"/>
                                        <p:tgtEl>
                                          <p:spTgt spid="215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5132"/>
                                        </p:tgtEl>
                                        <p:attrNameLst>
                                          <p:attrName>style.visibility</p:attrName>
                                        </p:attrNameLst>
                                      </p:cBhvr>
                                      <p:to>
                                        <p:strVal val="visible"/>
                                      </p:to>
                                    </p:set>
                                    <p:animEffect transition="in" filter="wipe(left)">
                                      <p:cBhvr>
                                        <p:cTn id="67" dur="500"/>
                                        <p:tgtEl>
                                          <p:spTgt spid="513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17"/>
                                        </p:tgtEl>
                                        <p:attrNameLst>
                                          <p:attrName>style.visibility</p:attrName>
                                        </p:attrNameLst>
                                      </p:cBhvr>
                                      <p:to>
                                        <p:strVal val="visible"/>
                                      </p:to>
                                    </p:set>
                                    <p:animEffect transition="in" filter="wipe(left)">
                                      <p:cBhvr>
                                        <p:cTn id="72" dur="500"/>
                                        <p:tgtEl>
                                          <p:spTgt spid="215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5130"/>
                                        </p:tgtEl>
                                        <p:attrNameLst>
                                          <p:attrName>style.visibility</p:attrName>
                                        </p:attrNameLst>
                                      </p:cBhvr>
                                      <p:to>
                                        <p:strVal val="visible"/>
                                      </p:to>
                                    </p:set>
                                    <p:animEffect transition="in" filter="wipe(left)">
                                      <p:cBhvr>
                                        <p:cTn id="77" dur="500"/>
                                        <p:tgtEl>
                                          <p:spTgt spid="51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1518"/>
                                        </p:tgtEl>
                                        <p:attrNameLst>
                                          <p:attrName>style.visibility</p:attrName>
                                        </p:attrNameLst>
                                      </p:cBhvr>
                                      <p:to>
                                        <p:strVal val="visible"/>
                                      </p:to>
                                    </p:set>
                                    <p:animEffect transition="in" filter="wipe(right)">
                                      <p:cBhvr>
                                        <p:cTn id="82" dur="500"/>
                                        <p:tgtEl>
                                          <p:spTgt spid="2151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2" fill="hold" nodeType="clickEffect">
                                  <p:stCondLst>
                                    <p:cond delay="0"/>
                                  </p:stCondLst>
                                  <p:childTnLst>
                                    <p:set>
                                      <p:cBhvr>
                                        <p:cTn id="86" dur="1" fill="hold">
                                          <p:stCondLst>
                                            <p:cond delay="0"/>
                                          </p:stCondLst>
                                        </p:cTn>
                                        <p:tgtEl>
                                          <p:spTgt spid="21519"/>
                                        </p:tgtEl>
                                        <p:attrNameLst>
                                          <p:attrName>style.visibility</p:attrName>
                                        </p:attrNameLst>
                                      </p:cBhvr>
                                      <p:to>
                                        <p:strVal val="visible"/>
                                      </p:to>
                                    </p:set>
                                    <p:animEffect transition="in" filter="wipe(right)">
                                      <p:cBhvr>
                                        <p:cTn id="87" dur="500"/>
                                        <p:tgtEl>
                                          <p:spTgt spid="21519"/>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2" fill="hold" nodeType="clickEffect">
                                  <p:stCondLst>
                                    <p:cond delay="0"/>
                                  </p:stCondLst>
                                  <p:childTnLst>
                                    <p:set>
                                      <p:cBhvr>
                                        <p:cTn id="91" dur="1" fill="hold">
                                          <p:stCondLst>
                                            <p:cond delay="0"/>
                                          </p:stCondLst>
                                        </p:cTn>
                                        <p:tgtEl>
                                          <p:spTgt spid="21520"/>
                                        </p:tgtEl>
                                        <p:attrNameLst>
                                          <p:attrName>style.visibility</p:attrName>
                                        </p:attrNameLst>
                                      </p:cBhvr>
                                      <p:to>
                                        <p:strVal val="visible"/>
                                      </p:to>
                                    </p:set>
                                    <p:animEffect transition="in" filter="wipe(right)">
                                      <p:cBhvr>
                                        <p:cTn id="92" dur="500"/>
                                        <p:tgtEl>
                                          <p:spTgt spid="2152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5134"/>
                                        </p:tgtEl>
                                        <p:attrNameLst>
                                          <p:attrName>style.visibility</p:attrName>
                                        </p:attrNameLst>
                                      </p:cBhvr>
                                      <p:to>
                                        <p:strVal val="visible"/>
                                      </p:to>
                                    </p:set>
                                    <p:animEffect transition="in" filter="barn(inVertical)">
                                      <p:cBhvr>
                                        <p:cTn id="97"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323978" y="1430634"/>
            <a:ext cx="535576" cy="65086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p:cNvSpPr/>
          <p:nvPr/>
        </p:nvSpPr>
        <p:spPr>
          <a:xfrm>
            <a:off x="4636559" y="138698"/>
            <a:ext cx="2445991" cy="5539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a:rPr>
              <a:t>LUYỆN TẬP</a:t>
            </a:r>
            <a:endParaRPr lang="en-US"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2259874" y="692696"/>
            <a:ext cx="8295776" cy="2126736"/>
          </a:xfrm>
          <a:prstGeom prst="rect">
            <a:avLst/>
          </a:prstGeom>
          <a:noFill/>
        </p:spPr>
        <p:txBody>
          <a:bodyPr wrap="square" rtlCol="0">
            <a:spAutoFit/>
          </a:bodyPr>
          <a:lstStyle/>
          <a:p>
            <a:pPr>
              <a:lnSpc>
                <a:spcPct val="150000"/>
              </a:lnSpc>
            </a:pPr>
            <a:endParaRPr lang="en-US" sz="3200" dirty="0">
              <a:latin typeface="Times New Roman" panose="02020603050405020304" pitchFamily="18" charset="0"/>
              <a:cs typeface="Times New Roman" panose="02020603050405020304" pitchFamily="18" charset="0"/>
            </a:endParaRPr>
          </a:p>
          <a:p>
            <a:pPr algn="just">
              <a:lnSpc>
                <a:spcPct val="150000"/>
              </a:lnSpc>
              <a:spcBef>
                <a:spcPts val="600"/>
              </a:spcBef>
            </a:pP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endParaRPr lang="vi-VN" sz="2800" dirty="0">
              <a:solidFill>
                <a:srgbClr val="000000"/>
              </a:solidFill>
              <a:latin typeface="Times New Roman" panose="02020603050405020304" pitchFamily="18" charset="0"/>
              <a:ea typeface="Calibri" panose="020F0502020204030204"/>
              <a:cs typeface="Times New Roman" panose="02020603050405020304" pitchFamily="18" charset="0"/>
            </a:endParaRPr>
          </a:p>
          <a:p>
            <a:pPr algn="just">
              <a:lnSpc>
                <a:spcPct val="115000"/>
              </a:lnSpc>
              <a:spcBef>
                <a:spcPts val="600"/>
              </a:spcBef>
            </a:pPr>
            <a:r>
              <a:rPr lang="en-US" sz="2800" dirty="0">
                <a:solidFill>
                  <a:srgbClr val="000000"/>
                </a:solidFill>
                <a:latin typeface="Times New Roman" panose="02020603050405020304"/>
                <a:ea typeface="Times New Roman" panose="02020603050405020304"/>
              </a:rPr>
              <a:t>		.</a:t>
            </a:r>
            <a:endParaRPr lang="vi-VN" sz="2800" dirty="0">
              <a:solidFill>
                <a:srgbClr val="000000"/>
              </a:solidFill>
              <a:latin typeface="Times New Roman" panose="02020603050405020304"/>
              <a:ea typeface="Calibri" panose="020F0502020204030204"/>
            </a:endParaRPr>
          </a:p>
        </p:txBody>
      </p:sp>
      <p:sp>
        <p:nvSpPr>
          <p:cNvPr id="2" name="TextBox 1"/>
          <p:cNvSpPr txBox="1"/>
          <p:nvPr/>
        </p:nvSpPr>
        <p:spPr>
          <a:xfrm>
            <a:off x="688356" y="971234"/>
            <a:ext cx="11032589" cy="1569660"/>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a:t>
            </a:r>
            <a:r>
              <a:rPr lang="en-US" sz="3200"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 NB)</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A.proton</a:t>
            </a:r>
            <a:r>
              <a:rPr lang="en-US" sz="3200" dirty="0">
                <a:latin typeface="Times New Roman" panose="02020603050405020304" pitchFamily="18" charset="0"/>
                <a:cs typeface="Times New Roman" panose="02020603050405020304" pitchFamily="18" charset="0"/>
              </a:rPr>
              <a:t>, neutron                 </a:t>
            </a:r>
            <a:r>
              <a:rPr lang="en-US" sz="3200" dirty="0" err="1">
                <a:latin typeface="Times New Roman" panose="02020603050405020304" pitchFamily="18" charset="0"/>
                <a:cs typeface="Times New Roman" panose="02020603050405020304" pitchFamily="18" charset="0"/>
              </a:rPr>
              <a:t>B.proton</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C.neutron</a:t>
            </a:r>
            <a:r>
              <a:rPr lang="en-US" sz="3200" dirty="0">
                <a:latin typeface="Times New Roman" panose="02020603050405020304" pitchFamily="18" charset="0"/>
                <a:cs typeface="Times New Roman" panose="02020603050405020304" pitchFamily="18" charset="0"/>
              </a:rPr>
              <a:t>     D. electron</a:t>
            </a:r>
          </a:p>
        </p:txBody>
      </p:sp>
      <p:sp>
        <p:nvSpPr>
          <p:cNvPr id="6" name="Oval 5"/>
          <p:cNvSpPr/>
          <p:nvPr/>
        </p:nvSpPr>
        <p:spPr>
          <a:xfrm>
            <a:off x="4368771" y="4773104"/>
            <a:ext cx="535576" cy="65086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p:cNvSpPr txBox="1"/>
          <p:nvPr/>
        </p:nvSpPr>
        <p:spPr>
          <a:xfrm>
            <a:off x="535956" y="3325091"/>
            <a:ext cx="9134517" cy="255454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2  (NB) </a:t>
            </a:r>
            <a:r>
              <a:rPr lang="en-US" sz="3200" b="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chlorine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a:t>
            </a:r>
          </a:p>
          <a:p>
            <a:pPr marL="342900" indent="-342900">
              <a:buAutoNum type="alphaUcPeriod"/>
            </a:pPr>
            <a:r>
              <a:rPr lang="en-US" sz="3200" dirty="0">
                <a:latin typeface="Times New Roman" panose="02020603050405020304" pitchFamily="18" charset="0"/>
                <a:cs typeface="Times New Roman" panose="02020603050405020304" pitchFamily="18" charset="0"/>
              </a:rPr>
              <a:t>CL.                                 B. cl.                      </a:t>
            </a:r>
          </a:p>
          <a:p>
            <a:r>
              <a:rPr lang="en-US" sz="3200" dirty="0">
                <a:latin typeface="Times New Roman" panose="02020603050405020304" pitchFamily="18" charset="0"/>
                <a:cs typeface="Times New Roman" panose="02020603050405020304" pitchFamily="18" charset="0"/>
              </a:rPr>
              <a:t>  C. </a:t>
            </a:r>
            <a:r>
              <a:rPr lang="en-US" sz="3200" dirty="0" err="1">
                <a:latin typeface="Times New Roman" panose="02020603050405020304" pitchFamily="18" charset="0"/>
                <a:cs typeface="Times New Roman" panose="02020603050405020304" pitchFamily="18" charset="0"/>
              </a:rPr>
              <a:t>cL.</a:t>
            </a:r>
            <a:r>
              <a:rPr lang="en-US" sz="3200" dirty="0">
                <a:latin typeface="Times New Roman" panose="02020603050405020304" pitchFamily="18" charset="0"/>
                <a:cs typeface="Times New Roman" panose="02020603050405020304" pitchFamily="18" charset="0"/>
              </a:rPr>
              <a:t>                           D. Cl.              </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353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54181" y="1556156"/>
            <a:ext cx="535576" cy="65086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p:cNvSpPr/>
          <p:nvPr/>
        </p:nvSpPr>
        <p:spPr>
          <a:xfrm>
            <a:off x="4636559" y="138698"/>
            <a:ext cx="2445991" cy="5539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a:rPr>
              <a:t>LUYỆN TẬP</a:t>
            </a:r>
            <a:endParaRPr lang="en-US"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2259874" y="692696"/>
            <a:ext cx="8295776" cy="2126736"/>
          </a:xfrm>
          <a:prstGeom prst="rect">
            <a:avLst/>
          </a:prstGeom>
          <a:noFill/>
        </p:spPr>
        <p:txBody>
          <a:bodyPr wrap="square" rtlCol="0">
            <a:spAutoFit/>
          </a:bodyPr>
          <a:lstStyle/>
          <a:p>
            <a:pPr>
              <a:lnSpc>
                <a:spcPct val="150000"/>
              </a:lnSpc>
            </a:pPr>
            <a:endParaRPr lang="en-US" sz="3200" dirty="0">
              <a:latin typeface="Times New Roman" panose="02020603050405020304" pitchFamily="18" charset="0"/>
              <a:cs typeface="Times New Roman" panose="02020603050405020304" pitchFamily="18" charset="0"/>
            </a:endParaRPr>
          </a:p>
          <a:p>
            <a:pPr algn="just">
              <a:lnSpc>
                <a:spcPct val="150000"/>
              </a:lnSpc>
              <a:spcBef>
                <a:spcPts val="600"/>
              </a:spcBef>
            </a:pP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endParaRPr lang="vi-VN" sz="2800" dirty="0">
              <a:solidFill>
                <a:srgbClr val="000000"/>
              </a:solidFill>
              <a:latin typeface="Times New Roman" panose="02020603050405020304" pitchFamily="18" charset="0"/>
              <a:ea typeface="Calibri" panose="020F0502020204030204"/>
              <a:cs typeface="Times New Roman" panose="02020603050405020304" pitchFamily="18" charset="0"/>
            </a:endParaRPr>
          </a:p>
          <a:p>
            <a:pPr algn="just">
              <a:lnSpc>
                <a:spcPct val="115000"/>
              </a:lnSpc>
              <a:spcBef>
                <a:spcPts val="600"/>
              </a:spcBef>
            </a:pPr>
            <a:r>
              <a:rPr lang="en-US" sz="2800" dirty="0">
                <a:solidFill>
                  <a:srgbClr val="000000"/>
                </a:solidFill>
                <a:latin typeface="Times New Roman" panose="02020603050405020304"/>
                <a:ea typeface="Times New Roman" panose="02020603050405020304"/>
              </a:rPr>
              <a:t>		.</a:t>
            </a:r>
            <a:endParaRPr lang="vi-VN" sz="2800" dirty="0">
              <a:solidFill>
                <a:srgbClr val="000000"/>
              </a:solidFill>
              <a:latin typeface="Times New Roman" panose="02020603050405020304"/>
              <a:ea typeface="Calibri" panose="020F0502020204030204"/>
            </a:endParaRPr>
          </a:p>
        </p:txBody>
      </p:sp>
      <p:sp>
        <p:nvSpPr>
          <p:cNvPr id="2" name="TextBox 1"/>
          <p:cNvSpPr txBox="1"/>
          <p:nvPr/>
        </p:nvSpPr>
        <p:spPr>
          <a:xfrm>
            <a:off x="554181" y="727424"/>
            <a:ext cx="9850581" cy="2308324"/>
          </a:xfrm>
          <a:prstGeom prst="rect">
            <a:avLst/>
          </a:prstGeom>
          <a:noFill/>
        </p:spPr>
        <p:txBody>
          <a:bodyPr wrap="square" rtlCol="0">
            <a:spAutoFit/>
          </a:bodyPr>
          <a:lstStyle/>
          <a:p>
            <a:pP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3 ( NB): </a:t>
            </a:r>
            <a:r>
              <a:rPr lang="en-US" sz="3200" dirty="0" err="1">
                <a:latin typeface="Times New Roman" panose="02020603050405020304" pitchFamily="18" charset="0"/>
                <a:cs typeface="Times New Roman" panose="02020603050405020304" pitchFamily="18" charset="0"/>
              </a:rPr>
              <a:t>Kí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Iron (</a:t>
            </a:r>
            <a:r>
              <a:rPr lang="en-US" sz="3200" dirty="0" err="1">
                <a:latin typeface="Times New Roman" panose="02020603050405020304" pitchFamily="18" charset="0"/>
                <a:cs typeface="Times New Roman" panose="02020603050405020304" pitchFamily="18" charset="0"/>
              </a:rPr>
              <a:t>sắt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endParaRPr lang="en-US" sz="3200" dirty="0">
              <a:latin typeface="Times New Roman" panose="02020603050405020304" pitchFamily="18" charset="0"/>
              <a:cs typeface="Times New Roman" panose="02020603050405020304" pitchFamily="18" charset="0"/>
            </a:endParaRPr>
          </a:p>
          <a:p>
            <a:pPr marL="514350" indent="-514350">
              <a:lnSpc>
                <a:spcPct val="150000"/>
              </a:lnSpc>
              <a:buAutoNum type="alphaUcPeriod"/>
            </a:pPr>
            <a:r>
              <a:rPr lang="en-US" sz="3200" dirty="0">
                <a:latin typeface="Times New Roman" panose="02020603050405020304" pitchFamily="18" charset="0"/>
                <a:cs typeface="Times New Roman" panose="02020603050405020304" pitchFamily="18" charset="0"/>
              </a:rPr>
              <a:t>Fe             B. FE.                     </a:t>
            </a:r>
          </a:p>
          <a:p>
            <a:pPr>
              <a:lnSpc>
                <a:spcPct val="150000"/>
              </a:lnSpc>
            </a:pP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fE</a:t>
            </a:r>
            <a:r>
              <a:rPr lang="en-US" sz="3200" dirty="0">
                <a:latin typeface="Times New Roman" panose="02020603050405020304" pitchFamily="18" charset="0"/>
                <a:cs typeface="Times New Roman" panose="02020603050405020304" pitchFamily="18" charset="0"/>
              </a:rPr>
              <a:t>                   D. </a:t>
            </a:r>
            <a:r>
              <a:rPr lang="en-US" sz="3200" dirty="0" err="1">
                <a:latin typeface="Times New Roman" panose="02020603050405020304" pitchFamily="18" charset="0"/>
                <a:cs typeface="Times New Roman" panose="02020603050405020304" pitchFamily="18" charset="0"/>
              </a:rPr>
              <a:t>fe</a:t>
            </a:r>
            <a:r>
              <a:rPr lang="en-US" sz="3200" dirty="0">
                <a:latin typeface="Times New Roman" panose="02020603050405020304" pitchFamily="18" charset="0"/>
                <a:cs typeface="Times New Roman" panose="02020603050405020304" pitchFamily="18" charset="0"/>
              </a:rPr>
              <a:t>.</a:t>
            </a:r>
          </a:p>
        </p:txBody>
      </p:sp>
      <p:sp>
        <p:nvSpPr>
          <p:cNvPr id="6" name="Oval 5"/>
          <p:cNvSpPr/>
          <p:nvPr/>
        </p:nvSpPr>
        <p:spPr>
          <a:xfrm>
            <a:off x="1089757" y="5126335"/>
            <a:ext cx="535576" cy="58872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720437" y="3546764"/>
            <a:ext cx="8617528" cy="2308324"/>
          </a:xfrm>
          <a:prstGeom prst="rect">
            <a:avLst/>
          </a:prstGeom>
          <a:noFill/>
        </p:spPr>
        <p:txBody>
          <a:bodyPr wrap="square" rtlCol="0">
            <a:spAutoFit/>
          </a:bodyPr>
          <a:lstStyle/>
          <a:p>
            <a:pPr>
              <a:lnSpc>
                <a:spcPct val="150000"/>
              </a:lnSpc>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4( TH</a:t>
            </a:r>
            <a:r>
              <a:rPr lang="en-US" sz="3200" dirty="0">
                <a:latin typeface="Times New Roman" panose="02020603050405020304" pitchFamily="18" charset="0"/>
                <a:cs typeface="Times New Roman" panose="02020603050405020304" pitchFamily="18" charset="0"/>
              </a:rPr>
              <a:t>): Silicon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rPr>
              <a:t>A.S                        B. Sn                          </a:t>
            </a:r>
          </a:p>
          <a:p>
            <a:pPr>
              <a:lnSpc>
                <a:spcPct val="150000"/>
              </a:lnSpc>
            </a:pPr>
            <a:r>
              <a:rPr lang="en-US" sz="3200" dirty="0">
                <a:latin typeface="Times New Roman" panose="02020603050405020304" pitchFamily="18" charset="0"/>
                <a:cs typeface="Times New Roman" panose="02020603050405020304" pitchFamily="18" charset="0"/>
              </a:rPr>
              <a:t>  C. Si                       D. Sb</a:t>
            </a:r>
          </a:p>
        </p:txBody>
      </p:sp>
    </p:spTree>
    <p:extLst>
      <p:ext uri="{BB962C8B-B14F-4D97-AF65-F5344CB8AC3E}">
        <p14:creationId xmlns:p14="http://schemas.microsoft.com/office/powerpoint/2010/main" val="158568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79771"/>
          </a:xfrm>
          <a:prstGeom prst="rect">
            <a:avLst/>
          </a:prstGeom>
        </p:spPr>
      </p:pic>
      <p:sp>
        <p:nvSpPr>
          <p:cNvPr id="3" name="文本框 2"/>
          <p:cNvSpPr txBox="1"/>
          <p:nvPr/>
        </p:nvSpPr>
        <p:spPr>
          <a:xfrm>
            <a:off x="3005005" y="3025521"/>
            <a:ext cx="5949770" cy="923330"/>
          </a:xfrm>
          <a:prstGeom prst="rect">
            <a:avLst/>
          </a:prstGeom>
          <a:noFill/>
        </p:spPr>
        <p:txBody>
          <a:bodyPr wrap="none" rtlCol="0">
            <a:spAutoFit/>
            <a:scene3d>
              <a:camera prst="orthographicFront"/>
              <a:lightRig rig="threePt" dir="t"/>
            </a:scene3d>
            <a:sp3d contourW="12700"/>
          </a:bodyPr>
          <a:lstStyle/>
          <a:p>
            <a:pPr algn="ctr"/>
            <a:r>
              <a:rPr lang="en-US" altLang="zh-CN" sz="54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Nguyên tố hóa học</a:t>
            </a:r>
            <a:endParaRPr lang="zh-CN" altLang="en-US" sz="5400" b="1" dirty="0">
              <a:solidFill>
                <a:schemeClr val="bg1"/>
              </a:solidFill>
              <a:effectLst>
                <a:outerShdw blurRad="38100" dist="38100" dir="2700000" algn="tl">
                  <a:srgbClr val="000000">
                    <a:alpha val="43137"/>
                  </a:srgbClr>
                </a:outerShdw>
              </a:effectLst>
              <a:latin typeface="Cambria" panose="02040503050406030204" pitchFamily="18" charset="0"/>
              <a:ea typeface="汉仪夏日体W" panose="00020600040101010101" pitchFamily="18" charset="-122"/>
            </a:endParaRPr>
          </a:p>
        </p:txBody>
      </p:sp>
      <p:sp>
        <p:nvSpPr>
          <p:cNvPr id="4" name="文本框 3"/>
          <p:cNvSpPr txBox="1"/>
          <p:nvPr/>
        </p:nvSpPr>
        <p:spPr>
          <a:xfrm>
            <a:off x="3923077" y="1869821"/>
            <a:ext cx="4113627" cy="1107996"/>
          </a:xfrm>
          <a:prstGeom prst="rect">
            <a:avLst/>
          </a:prstGeom>
          <a:noFill/>
        </p:spPr>
        <p:txBody>
          <a:bodyPr wrap="none" rtlCol="0">
            <a:spAutoFit/>
            <a:scene3d>
              <a:camera prst="orthographicFront"/>
              <a:lightRig rig="threePt" dir="t"/>
            </a:scene3d>
            <a:sp3d contourW="12700"/>
          </a:bodyPr>
          <a:lstStyle/>
          <a:p>
            <a:pPr algn="ctr"/>
            <a:r>
              <a:rPr lang="en-US" altLang="zh-CN" sz="6600">
                <a:solidFill>
                  <a:srgbClr val="F7EA5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Nội dung 1</a:t>
            </a:r>
            <a:endParaRPr lang="zh-CN" altLang="en-US" sz="6600" dirty="0">
              <a:solidFill>
                <a:srgbClr val="F7EA5D"/>
              </a:solidFill>
              <a:effectLst>
                <a:outerShdw blurRad="38100" dist="38100" dir="2700000" algn="tl">
                  <a:srgbClr val="000000">
                    <a:alpha val="43137"/>
                  </a:srgbClr>
                </a:outerShdw>
              </a:effectLst>
              <a:latin typeface="Cambria" panose="02040503050406030204" pitchFamily="18" charset="0"/>
              <a:ea typeface="汉仪夏日体W" panose="00020600040101010101" pitchFamily="18" charset="-122"/>
            </a:endParaRPr>
          </a:p>
        </p:txBody>
      </p:sp>
    </p:spTree>
    <p:extLst>
      <p:ext uri="{BB962C8B-B14F-4D97-AF65-F5344CB8AC3E}">
        <p14:creationId xmlns:p14="http://schemas.microsoft.com/office/powerpoint/2010/main" val="33816244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35956" y="3858703"/>
            <a:ext cx="535576" cy="65086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p:cNvSpPr/>
          <p:nvPr/>
        </p:nvSpPr>
        <p:spPr>
          <a:xfrm>
            <a:off x="4636559" y="138698"/>
            <a:ext cx="2445991" cy="5539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a:rPr>
              <a:t>LUYỆN TẬP</a:t>
            </a:r>
            <a:endParaRPr lang="en-US"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2259874" y="692696"/>
            <a:ext cx="8295776" cy="2126736"/>
          </a:xfrm>
          <a:prstGeom prst="rect">
            <a:avLst/>
          </a:prstGeom>
          <a:noFill/>
        </p:spPr>
        <p:txBody>
          <a:bodyPr wrap="square" rtlCol="0">
            <a:spAutoFit/>
          </a:bodyPr>
          <a:lstStyle/>
          <a:p>
            <a:pPr>
              <a:lnSpc>
                <a:spcPct val="150000"/>
              </a:lnSpc>
            </a:pPr>
            <a:endParaRPr lang="en-US" sz="3200" dirty="0">
              <a:latin typeface="Times New Roman" panose="02020603050405020304" pitchFamily="18" charset="0"/>
              <a:cs typeface="Times New Roman" panose="02020603050405020304" pitchFamily="18" charset="0"/>
            </a:endParaRPr>
          </a:p>
          <a:p>
            <a:pPr algn="just">
              <a:lnSpc>
                <a:spcPct val="150000"/>
              </a:lnSpc>
              <a:spcBef>
                <a:spcPts val="600"/>
              </a:spcBef>
            </a:pP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endParaRPr lang="vi-VN" sz="2800" dirty="0">
              <a:solidFill>
                <a:srgbClr val="000000"/>
              </a:solidFill>
              <a:latin typeface="Times New Roman" panose="02020603050405020304" pitchFamily="18" charset="0"/>
              <a:ea typeface="Calibri" panose="020F0502020204030204"/>
              <a:cs typeface="Times New Roman" panose="02020603050405020304" pitchFamily="18" charset="0"/>
            </a:endParaRPr>
          </a:p>
          <a:p>
            <a:pPr algn="just">
              <a:lnSpc>
                <a:spcPct val="115000"/>
              </a:lnSpc>
              <a:spcBef>
                <a:spcPts val="600"/>
              </a:spcBef>
            </a:pPr>
            <a:r>
              <a:rPr lang="en-US" sz="2800" dirty="0">
                <a:solidFill>
                  <a:srgbClr val="000000"/>
                </a:solidFill>
                <a:latin typeface="Times New Roman" panose="02020603050405020304"/>
                <a:ea typeface="Times New Roman" panose="02020603050405020304"/>
              </a:rPr>
              <a:t>		.</a:t>
            </a:r>
            <a:endParaRPr lang="vi-VN" sz="2800" dirty="0">
              <a:solidFill>
                <a:srgbClr val="000000"/>
              </a:solidFill>
              <a:latin typeface="Times New Roman" panose="02020603050405020304"/>
              <a:ea typeface="Calibri" panose="020F0502020204030204"/>
            </a:endParaRPr>
          </a:p>
        </p:txBody>
      </p:sp>
      <p:sp>
        <p:nvSpPr>
          <p:cNvPr id="2" name="TextBox 1"/>
          <p:cNvSpPr txBox="1"/>
          <p:nvPr/>
        </p:nvSpPr>
        <p:spPr>
          <a:xfrm>
            <a:off x="535956" y="1412980"/>
            <a:ext cx="10806545" cy="3785652"/>
          </a:xfrm>
          <a:prstGeom prst="rect">
            <a:avLst/>
          </a:prstGeom>
          <a:noFill/>
        </p:spPr>
        <p:txBody>
          <a:bodyPr wrap="square" rtlCol="0">
            <a:spAutoFit/>
          </a:bodyPr>
          <a:lstStyle/>
          <a:p>
            <a:pP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5 (TH):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H, Li, NA, O, Ne, AL, CA, K , N.</a:t>
            </a:r>
          </a:p>
          <a:p>
            <a:pPr>
              <a:lnSpc>
                <a:spcPct val="150000"/>
              </a:lnSpc>
            </a:pPr>
            <a:r>
              <a:rPr lang="en-US" sz="3200" dirty="0">
                <a:latin typeface="Times New Roman" panose="02020603050405020304" pitchFamily="18" charset="0"/>
                <a:cs typeface="Times New Roman" panose="02020603050405020304" pitchFamily="18" charset="0"/>
              </a:rPr>
              <a:t>A.H, Li, NA, O.                              B. AL, CA, K , N.</a:t>
            </a:r>
          </a:p>
          <a:p>
            <a:pPr>
              <a:lnSpc>
                <a:spcPct val="150000"/>
              </a:lnSpc>
            </a:pPr>
            <a:r>
              <a:rPr lang="en-US" sz="3200" dirty="0">
                <a:latin typeface="Times New Roman" panose="02020603050405020304" pitchFamily="18" charset="0"/>
                <a:cs typeface="Times New Roman" panose="02020603050405020304" pitchFamily="18" charset="0"/>
              </a:rPr>
              <a:t>C. NA, AL, CA.                              C. NA, O, Ne, AL.</a:t>
            </a:r>
          </a:p>
          <a:p>
            <a:pPr>
              <a:lnSpc>
                <a:spcPct val="150000"/>
              </a:lnSpc>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881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4704913" y="1481105"/>
            <a:ext cx="535576" cy="65086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p:cNvSpPr/>
          <p:nvPr/>
        </p:nvSpPr>
        <p:spPr>
          <a:xfrm>
            <a:off x="4636559" y="138698"/>
            <a:ext cx="2445991" cy="5539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a:rPr>
              <a:t>LUYỆN TẬP</a:t>
            </a:r>
            <a:endParaRPr lang="en-US"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2259874" y="692696"/>
            <a:ext cx="8295776" cy="2126736"/>
          </a:xfrm>
          <a:prstGeom prst="rect">
            <a:avLst/>
          </a:prstGeom>
          <a:noFill/>
        </p:spPr>
        <p:txBody>
          <a:bodyPr wrap="square" rtlCol="0">
            <a:spAutoFit/>
          </a:bodyPr>
          <a:lstStyle/>
          <a:p>
            <a:pPr>
              <a:lnSpc>
                <a:spcPct val="150000"/>
              </a:lnSpc>
            </a:pPr>
            <a:endParaRPr lang="en-US" sz="3200" dirty="0">
              <a:latin typeface="Times New Roman" panose="02020603050405020304" pitchFamily="18" charset="0"/>
              <a:cs typeface="Times New Roman" panose="02020603050405020304" pitchFamily="18" charset="0"/>
            </a:endParaRPr>
          </a:p>
          <a:p>
            <a:pPr algn="just">
              <a:lnSpc>
                <a:spcPct val="150000"/>
              </a:lnSpc>
              <a:spcBef>
                <a:spcPts val="600"/>
              </a:spcBef>
            </a:pP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endParaRPr lang="vi-VN" sz="2800" dirty="0">
              <a:solidFill>
                <a:srgbClr val="000000"/>
              </a:solidFill>
              <a:latin typeface="Times New Roman" panose="02020603050405020304" pitchFamily="18" charset="0"/>
              <a:ea typeface="Calibri" panose="020F0502020204030204"/>
              <a:cs typeface="Times New Roman" panose="02020603050405020304" pitchFamily="18" charset="0"/>
            </a:endParaRPr>
          </a:p>
          <a:p>
            <a:pPr algn="just">
              <a:lnSpc>
                <a:spcPct val="115000"/>
              </a:lnSpc>
              <a:spcBef>
                <a:spcPts val="600"/>
              </a:spcBef>
            </a:pPr>
            <a:r>
              <a:rPr lang="en-US" sz="2800" dirty="0">
                <a:solidFill>
                  <a:srgbClr val="000000"/>
                </a:solidFill>
                <a:latin typeface="Times New Roman" panose="02020603050405020304"/>
                <a:ea typeface="Times New Roman" panose="02020603050405020304"/>
              </a:rPr>
              <a:t>		.</a:t>
            </a:r>
            <a:endParaRPr lang="vi-VN" sz="2800" dirty="0">
              <a:solidFill>
                <a:srgbClr val="000000"/>
              </a:solidFill>
              <a:latin typeface="Times New Roman" panose="02020603050405020304"/>
              <a:ea typeface="Calibri" panose="020F0502020204030204"/>
            </a:endParaRPr>
          </a:p>
        </p:txBody>
      </p:sp>
      <p:sp>
        <p:nvSpPr>
          <p:cNvPr id="2" name="TextBox 1"/>
          <p:cNvSpPr txBox="1"/>
          <p:nvPr/>
        </p:nvSpPr>
        <p:spPr>
          <a:xfrm>
            <a:off x="1350853" y="138698"/>
            <a:ext cx="10113818" cy="2677656"/>
          </a:xfrm>
          <a:prstGeom prst="rect">
            <a:avLst/>
          </a:prstGeom>
          <a:noFill/>
        </p:spPr>
        <p:txBody>
          <a:bodyPr wrap="square" rtlCol="0">
            <a:spAutoFit/>
          </a:bodyPr>
          <a:lstStyle/>
          <a:p>
            <a:pPr>
              <a:lnSpc>
                <a:spcPct val="150000"/>
              </a:lnSpc>
            </a:pP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6 (TH):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A.Hydrogen</a:t>
            </a:r>
            <a:r>
              <a:rPr lang="en-US" sz="2800" dirty="0">
                <a:latin typeface="Times New Roman" panose="02020603050405020304" pitchFamily="18" charset="0"/>
                <a:cs typeface="Times New Roman" panose="02020603050405020304" pitchFamily="18" charset="0"/>
              </a:rPr>
              <a:t>              B. Oxygen                  </a:t>
            </a:r>
          </a:p>
          <a:p>
            <a:pPr>
              <a:lnSpc>
                <a:spcPct val="150000"/>
              </a:lnSpc>
            </a:pPr>
            <a:r>
              <a:rPr lang="en-US" sz="2800" dirty="0">
                <a:latin typeface="Times New Roman" panose="02020603050405020304" pitchFamily="18" charset="0"/>
                <a:cs typeface="Times New Roman" panose="02020603050405020304" pitchFamily="18" charset="0"/>
              </a:rPr>
              <a:t>  C. Nitrogen             </a:t>
            </a:r>
            <a:r>
              <a:rPr lang="en-US" sz="2800" dirty="0" err="1">
                <a:latin typeface="Times New Roman" panose="02020603050405020304" pitchFamily="18" charset="0"/>
                <a:cs typeface="Times New Roman" panose="02020603050405020304" pitchFamily="18" charset="0"/>
              </a:rPr>
              <a:t>D.Carbon</a:t>
            </a:r>
            <a:endParaRPr lang="en-US" sz="2800" dirty="0">
              <a:latin typeface="Times New Roman" panose="02020603050405020304" pitchFamily="18" charset="0"/>
              <a:cs typeface="Times New Roman" panose="02020603050405020304" pitchFamily="18" charset="0"/>
            </a:endParaRPr>
          </a:p>
        </p:txBody>
      </p:sp>
      <p:sp>
        <p:nvSpPr>
          <p:cNvPr id="6" name="Oval 5"/>
          <p:cNvSpPr/>
          <p:nvPr/>
        </p:nvSpPr>
        <p:spPr>
          <a:xfrm>
            <a:off x="1487349" y="5344660"/>
            <a:ext cx="535576" cy="61643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p:cNvSpPr txBox="1"/>
          <p:nvPr/>
        </p:nvSpPr>
        <p:spPr>
          <a:xfrm>
            <a:off x="1183483" y="4128654"/>
            <a:ext cx="7578436" cy="523220"/>
          </a:xfrm>
          <a:prstGeom prst="rect">
            <a:avLst/>
          </a:prstGeom>
          <a:noFill/>
        </p:spPr>
        <p:txBody>
          <a:bodyPr wrap="square" rtlCol="0">
            <a:spAutoFit/>
          </a:bodyPr>
          <a:lstStyle/>
          <a:p>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986550" y="3174546"/>
            <a:ext cx="6096000" cy="3600986"/>
          </a:xfrm>
          <a:prstGeom prst="rect">
            <a:avLst/>
          </a:prstGeom>
        </p:spPr>
        <p:txBody>
          <a:bodyPr>
            <a:spAutoFit/>
          </a:bodyPr>
          <a:lstStyle/>
          <a:p>
            <a:pPr>
              <a:lnSpc>
                <a:spcPct val="150000"/>
              </a:lnSpc>
            </a:pP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7(VDT):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A.Calcium</a:t>
            </a:r>
            <a:r>
              <a:rPr lang="en-US" sz="2800" dirty="0">
                <a:latin typeface="Times New Roman" panose="02020603050405020304" pitchFamily="18" charset="0"/>
                <a:cs typeface="Times New Roman" panose="02020603050405020304" pitchFamily="18" charset="0"/>
              </a:rPr>
              <a:t>                     B. Potassium    C. Magnesium                  D. Sodium</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574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819483" y="2497201"/>
            <a:ext cx="535576" cy="65086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p:cNvSpPr/>
          <p:nvPr/>
        </p:nvSpPr>
        <p:spPr>
          <a:xfrm>
            <a:off x="4636559" y="138698"/>
            <a:ext cx="2445991" cy="5539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a:rPr>
              <a:t>LUYỆN TẬP</a:t>
            </a:r>
            <a:endParaRPr lang="en-US"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1248493" y="928223"/>
            <a:ext cx="8295776" cy="2308324"/>
          </a:xfrm>
          <a:prstGeom prst="rect">
            <a:avLst/>
          </a:prstGeom>
          <a:noFill/>
        </p:spPr>
        <p:txBody>
          <a:bodyPr wrap="square" rtlCol="0">
            <a:spAutoFit/>
          </a:bodyPr>
          <a:lstStyle/>
          <a:p>
            <a:pP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8 (VDT):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oxygen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8.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proton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oxygen </a:t>
            </a:r>
            <a:r>
              <a:rPr lang="en-US" sz="3200" dirty="0" err="1">
                <a:latin typeface="Times New Roman" panose="02020603050405020304" pitchFamily="18" charset="0"/>
                <a:cs typeface="Times New Roman" panose="02020603050405020304" pitchFamily="18" charset="0"/>
              </a:rPr>
              <a:t>là</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rPr>
              <a:t>       A.4             B.8          C.16               D.2</a:t>
            </a:r>
            <a:r>
              <a:rPr lang="en-US" sz="3200" dirty="0">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800" dirty="0">
                <a:solidFill>
                  <a:srgbClr val="000000"/>
                </a:solidFill>
                <a:latin typeface="Times New Roman" panose="02020603050405020304"/>
                <a:ea typeface="Times New Roman" panose="02020603050405020304"/>
              </a:rPr>
              <a:t>.</a:t>
            </a:r>
            <a:endParaRPr lang="vi-VN" sz="2800" dirty="0">
              <a:solidFill>
                <a:srgbClr val="000000"/>
              </a:solidFill>
              <a:latin typeface="Times New Roman" panose="02020603050405020304"/>
              <a:ea typeface="Calibri" panose="020F0502020204030204"/>
            </a:endParaRPr>
          </a:p>
        </p:txBody>
      </p:sp>
      <p:sp>
        <p:nvSpPr>
          <p:cNvPr id="6" name="Oval 5"/>
          <p:cNvSpPr/>
          <p:nvPr/>
        </p:nvSpPr>
        <p:spPr>
          <a:xfrm>
            <a:off x="9008693" y="4440039"/>
            <a:ext cx="535576" cy="65086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1014539" y="3516710"/>
            <a:ext cx="10082951" cy="1846659"/>
          </a:xfrm>
          <a:prstGeom prst="rect">
            <a:avLst/>
          </a:prstGeom>
          <a:noFill/>
        </p:spPr>
        <p:txBody>
          <a:bodyPr wrap="square" rtlCol="0">
            <a:spAutoFit/>
          </a:bodyPr>
          <a:lstStyle/>
          <a:p>
            <a:r>
              <a:rPr lang="nl-NL" sz="3200" b="1" dirty="0">
                <a:solidFill>
                  <a:srgbClr val="FF0000"/>
                </a:solidFill>
                <a:latin typeface="Times New Roman" panose="02020603050405020304" pitchFamily="18" charset="0"/>
                <a:cs typeface="Times New Roman" panose="02020603050405020304" pitchFamily="18" charset="0"/>
              </a:rPr>
              <a:t>Câu 9 (VDT).</a:t>
            </a:r>
            <a:r>
              <a:rPr lang="nl-NL" sz="3200" dirty="0">
                <a:latin typeface="Times New Roman" panose="02020603050405020304" pitchFamily="18" charset="0"/>
                <a:cs typeface="Times New Roman" panose="02020603050405020304" pitchFamily="18" charset="0"/>
              </a:rPr>
              <a:t>Nguyên tố X có nguyên tử khối bằng 3,5 lần nguyên tử khối của oxygen. X là nguyên tố nào sau đây?</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A. Ca              B. Na                      C. K                 D. Fe</a:t>
            </a:r>
            <a:endParaRPr lang="en-US" sz="3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9463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528538" y="2872076"/>
            <a:ext cx="535576" cy="65086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p:cNvSpPr/>
          <p:nvPr/>
        </p:nvSpPr>
        <p:spPr>
          <a:xfrm>
            <a:off x="4636559" y="138698"/>
            <a:ext cx="2445991" cy="5539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a:rPr>
              <a:t>LUYỆN TẬP</a:t>
            </a:r>
            <a:endParaRPr lang="en-US"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2" name="TextBox 1"/>
          <p:cNvSpPr txBox="1"/>
          <p:nvPr/>
        </p:nvSpPr>
        <p:spPr>
          <a:xfrm>
            <a:off x="480538" y="900546"/>
            <a:ext cx="10543309" cy="2677656"/>
          </a:xfrm>
          <a:prstGeom prst="rect">
            <a:avLst/>
          </a:prstGeom>
          <a:noFill/>
        </p:spPr>
        <p:txBody>
          <a:bodyPr wrap="square" rtlCol="0">
            <a:spAutoFit/>
          </a:bodyPr>
          <a:lstStyle/>
          <a:p>
            <a:pP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10( VDC) </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1amu = 1,6605.10</a:t>
            </a:r>
            <a:r>
              <a:rPr lang="en-US" sz="2800" baseline="30000" dirty="0">
                <a:latin typeface="Times New Roman" panose="02020603050405020304" pitchFamily="18" charset="0"/>
                <a:cs typeface="Times New Roman" panose="02020603050405020304" pitchFamily="18" charset="0"/>
              </a:rPr>
              <a:t>-24</a:t>
            </a:r>
            <a:r>
              <a:rPr lang="en-US" sz="2800" dirty="0">
                <a:latin typeface="Times New Roman" panose="02020603050405020304" pitchFamily="18" charset="0"/>
                <a:cs typeface="Times New Roman" panose="02020603050405020304" pitchFamily="18" charset="0"/>
              </a:rPr>
              <a:t>gam.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5,312.10</a:t>
            </a:r>
            <a:r>
              <a:rPr lang="en-US" sz="2800" baseline="30000" dirty="0">
                <a:latin typeface="Times New Roman" panose="02020603050405020304" pitchFamily="18" charset="0"/>
                <a:cs typeface="Times New Roman" panose="02020603050405020304" pitchFamily="18" charset="0"/>
              </a:rPr>
              <a:t>-24</a:t>
            </a:r>
            <a:r>
              <a:rPr lang="en-US" sz="2800" dirty="0">
                <a:latin typeface="Times New Roman" panose="02020603050405020304" pitchFamily="18" charset="0"/>
                <a:cs typeface="Times New Roman" panose="02020603050405020304" pitchFamily="18" charset="0"/>
              </a:rPr>
              <a:t>gam.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p>
          <a:p>
            <a:pPr>
              <a:lnSpc>
                <a:spcPct val="150000"/>
              </a:lnSpc>
            </a:pPr>
            <a:r>
              <a:rPr lang="nl-NL" sz="2800" dirty="0">
                <a:latin typeface="Times New Roman" panose="02020603050405020304" pitchFamily="18" charset="0"/>
                <a:cs typeface="Times New Roman" panose="02020603050405020304" pitchFamily="18" charset="0"/>
              </a:rPr>
              <a:t>A.Sulfu,  S                          B. Potassium, K        </a:t>
            </a:r>
          </a:p>
          <a:p>
            <a:pPr>
              <a:lnSpc>
                <a:spcPct val="150000"/>
              </a:lnSpc>
            </a:pPr>
            <a:r>
              <a:rPr lang="nl-NL" sz="2800" dirty="0">
                <a:latin typeface="Times New Roman" panose="02020603050405020304" pitchFamily="18" charset="0"/>
                <a:cs typeface="Times New Roman" panose="02020603050405020304" pitchFamily="18" charset="0"/>
              </a:rPr>
              <a:t> C. Calcium, Ca         D.Iron , Fe</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80538" y="3657600"/>
            <a:ext cx="11337389" cy="3108543"/>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12 (TH):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aluminium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13.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aluminium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13 protons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aluminium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13 electrons.	</a:t>
            </a:r>
          </a:p>
          <a:p>
            <a:r>
              <a:rPr lang="en-US" sz="2800" b="1"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aluminium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13.</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aluminium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14 neutrons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
        <p:nvSpPr>
          <p:cNvPr id="7" name="Oval 6"/>
          <p:cNvSpPr/>
          <p:nvPr/>
        </p:nvSpPr>
        <p:spPr>
          <a:xfrm>
            <a:off x="480538" y="5805207"/>
            <a:ext cx="535576" cy="65086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8314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985738" y="5299576"/>
            <a:ext cx="535576" cy="65086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p:cNvSpPr/>
          <p:nvPr/>
        </p:nvSpPr>
        <p:spPr>
          <a:xfrm>
            <a:off x="4636559" y="138698"/>
            <a:ext cx="2445991" cy="5539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a:rPr>
              <a:t>LUYỆN TẬP</a:t>
            </a:r>
            <a:endParaRPr lang="en-US"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2259874" y="692696"/>
            <a:ext cx="8295776" cy="2126736"/>
          </a:xfrm>
          <a:prstGeom prst="rect">
            <a:avLst/>
          </a:prstGeom>
          <a:noFill/>
        </p:spPr>
        <p:txBody>
          <a:bodyPr wrap="square" rtlCol="0">
            <a:spAutoFit/>
          </a:bodyPr>
          <a:lstStyle/>
          <a:p>
            <a:pPr>
              <a:lnSpc>
                <a:spcPct val="150000"/>
              </a:lnSpc>
            </a:pPr>
            <a:endParaRPr lang="en-US" sz="3200" dirty="0">
              <a:latin typeface="Times New Roman" panose="02020603050405020304" pitchFamily="18" charset="0"/>
              <a:cs typeface="Times New Roman" panose="02020603050405020304" pitchFamily="18" charset="0"/>
            </a:endParaRPr>
          </a:p>
          <a:p>
            <a:pPr algn="just">
              <a:lnSpc>
                <a:spcPct val="150000"/>
              </a:lnSpc>
              <a:spcBef>
                <a:spcPts val="600"/>
              </a:spcBef>
            </a:pP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endParaRPr lang="vi-VN" sz="2800" dirty="0">
              <a:solidFill>
                <a:srgbClr val="000000"/>
              </a:solidFill>
              <a:latin typeface="Times New Roman" panose="02020603050405020304" pitchFamily="18" charset="0"/>
              <a:ea typeface="Calibri" panose="020F0502020204030204"/>
              <a:cs typeface="Times New Roman" panose="02020603050405020304" pitchFamily="18" charset="0"/>
            </a:endParaRPr>
          </a:p>
          <a:p>
            <a:pPr algn="just">
              <a:lnSpc>
                <a:spcPct val="115000"/>
              </a:lnSpc>
              <a:spcBef>
                <a:spcPts val="600"/>
              </a:spcBef>
            </a:pPr>
            <a:r>
              <a:rPr lang="en-US" sz="2800" dirty="0">
                <a:solidFill>
                  <a:srgbClr val="000000"/>
                </a:solidFill>
                <a:latin typeface="Times New Roman" panose="02020603050405020304"/>
                <a:ea typeface="Times New Roman" panose="02020603050405020304"/>
              </a:rPr>
              <a:t>		.</a:t>
            </a:r>
            <a:endParaRPr lang="vi-VN" sz="2800" dirty="0">
              <a:solidFill>
                <a:srgbClr val="000000"/>
              </a:solidFill>
              <a:latin typeface="Times New Roman" panose="02020603050405020304"/>
              <a:ea typeface="Calibri" panose="020F0502020204030204"/>
            </a:endParaRPr>
          </a:p>
        </p:txBody>
      </p:sp>
      <p:sp>
        <p:nvSpPr>
          <p:cNvPr id="2" name="TextBox 1"/>
          <p:cNvSpPr txBox="1"/>
          <p:nvPr/>
        </p:nvSpPr>
        <p:spPr>
          <a:xfrm>
            <a:off x="273987" y="1245707"/>
            <a:ext cx="11171134" cy="5109091"/>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11 (TH): </a:t>
            </a:r>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 B, D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b="1" dirty="0">
                <a:latin typeface="Times New Roman" panose="02020603050405020304" pitchFamily="18" charset="0"/>
                <a:cs typeface="Times New Roman" panose="02020603050405020304" pitchFamily="18" charset="0"/>
              </a:rPr>
              <a:t>A. </a:t>
            </a:r>
            <a:r>
              <a:rPr lang="en-US" sz="2800" dirty="0">
                <a:latin typeface="Times New Roman" panose="02020603050405020304" pitchFamily="18" charset="0"/>
                <a:cs typeface="Times New Roman" panose="02020603050405020304" pitchFamily="18" charset="0"/>
              </a:rPr>
              <a:t>A, B, D.	</a:t>
            </a:r>
            <a:r>
              <a:rPr lang="en-US" sz="2800" b="1" dirty="0">
                <a:latin typeface="Times New Roman" panose="02020603050405020304" pitchFamily="18" charset="0"/>
                <a:cs typeface="Times New Roman" panose="02020603050405020304" pitchFamily="18" charset="0"/>
              </a:rPr>
              <a:t>B. </a:t>
            </a:r>
            <a:r>
              <a:rPr lang="en-US" sz="2800" dirty="0">
                <a:latin typeface="Times New Roman" panose="02020603050405020304" pitchFamily="18" charset="0"/>
                <a:cs typeface="Times New Roman" panose="02020603050405020304" pitchFamily="18" charset="0"/>
              </a:rPr>
              <a:t>A, B.	</a:t>
            </a:r>
            <a:r>
              <a:rPr lang="en-US"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 D.</a:t>
            </a:r>
            <a:r>
              <a:rPr lang="en-US" sz="2800" b="1" dirty="0">
                <a:latin typeface="Times New Roman" panose="02020603050405020304" pitchFamily="18" charset="0"/>
                <a:cs typeface="Times New Roman" panose="02020603050405020304" pitchFamily="18" charset="0"/>
              </a:rPr>
              <a:t> 	D. </a:t>
            </a:r>
            <a:r>
              <a:rPr lang="en-US" sz="2800" dirty="0">
                <a:latin typeface="Times New Roman" panose="02020603050405020304" pitchFamily="18" charset="0"/>
                <a:cs typeface="Times New Roman" panose="02020603050405020304" pitchFamily="18" charset="0"/>
              </a:rPr>
              <a:t>B, D.</a:t>
            </a:r>
          </a:p>
          <a:p>
            <a:endParaRPr lang="en-US" dirty="0"/>
          </a:p>
        </p:txBody>
      </p:sp>
      <p:pic>
        <p:nvPicPr>
          <p:cNvPr id="6" name="Picture 5" descr="Diagram&#10;&#10;Description automatically generated"/>
          <p:cNvPicPr/>
          <p:nvPr/>
        </p:nvPicPr>
        <p:blipFill>
          <a:blip r:embed="rId2"/>
          <a:stretch>
            <a:fillRect/>
          </a:stretch>
        </p:blipFill>
        <p:spPr>
          <a:xfrm>
            <a:off x="1071531" y="2071719"/>
            <a:ext cx="2601755" cy="2334026"/>
          </a:xfrm>
          <a:prstGeom prst="rect">
            <a:avLst/>
          </a:prstGeom>
        </p:spPr>
      </p:pic>
      <p:pic>
        <p:nvPicPr>
          <p:cNvPr id="7" name="Picture 6" descr="A picture containing earphone, accessory&#10;&#10;Description automatically generated"/>
          <p:cNvPicPr/>
          <p:nvPr/>
        </p:nvPicPr>
        <p:blipFill>
          <a:blip r:embed="rId3"/>
          <a:stretch>
            <a:fillRect/>
          </a:stretch>
        </p:blipFill>
        <p:spPr>
          <a:xfrm>
            <a:off x="3673287" y="1894348"/>
            <a:ext cx="2876485" cy="2411678"/>
          </a:xfrm>
          <a:prstGeom prst="rect">
            <a:avLst/>
          </a:prstGeom>
        </p:spPr>
      </p:pic>
      <p:pic>
        <p:nvPicPr>
          <p:cNvPr id="9" name="Picture 8" descr="Diagram&#10;&#10;Description automatically generated"/>
          <p:cNvPicPr/>
          <p:nvPr/>
        </p:nvPicPr>
        <p:blipFill>
          <a:blip r:embed="rId4"/>
          <a:stretch>
            <a:fillRect/>
          </a:stretch>
        </p:blipFill>
        <p:spPr>
          <a:xfrm>
            <a:off x="7143943" y="2071719"/>
            <a:ext cx="2560025" cy="2334026"/>
          </a:xfrm>
          <a:prstGeom prst="rect">
            <a:avLst/>
          </a:prstGeom>
        </p:spPr>
      </p:pic>
    </p:spTree>
    <p:extLst>
      <p:ext uri="{BB962C8B-B14F-4D97-AF65-F5344CB8AC3E}">
        <p14:creationId xmlns:p14="http://schemas.microsoft.com/office/powerpoint/2010/main" val="99303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355272" y="3560619"/>
            <a:ext cx="481921" cy="758574"/>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p:cNvSpPr/>
          <p:nvPr/>
        </p:nvSpPr>
        <p:spPr>
          <a:xfrm>
            <a:off x="4636559" y="138698"/>
            <a:ext cx="2445991" cy="5539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a:rPr>
              <a:t>LUYỆN TẬP</a:t>
            </a:r>
            <a:endParaRPr lang="en-US"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2259874" y="692696"/>
            <a:ext cx="8295776" cy="2126736"/>
          </a:xfrm>
          <a:prstGeom prst="rect">
            <a:avLst/>
          </a:prstGeom>
          <a:noFill/>
        </p:spPr>
        <p:txBody>
          <a:bodyPr wrap="square" rtlCol="0">
            <a:spAutoFit/>
          </a:bodyPr>
          <a:lstStyle/>
          <a:p>
            <a:pPr>
              <a:lnSpc>
                <a:spcPct val="150000"/>
              </a:lnSpc>
            </a:pPr>
            <a:endParaRPr lang="en-US" sz="3200" dirty="0">
              <a:latin typeface="Times New Roman" panose="02020603050405020304" pitchFamily="18" charset="0"/>
              <a:cs typeface="Times New Roman" panose="02020603050405020304" pitchFamily="18" charset="0"/>
            </a:endParaRPr>
          </a:p>
          <a:p>
            <a:pPr algn="just">
              <a:lnSpc>
                <a:spcPct val="150000"/>
              </a:lnSpc>
              <a:spcBef>
                <a:spcPts val="600"/>
              </a:spcBef>
            </a:pP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endParaRPr lang="vi-VN" sz="2800" dirty="0">
              <a:solidFill>
                <a:srgbClr val="000000"/>
              </a:solidFill>
              <a:latin typeface="Times New Roman" panose="02020603050405020304" pitchFamily="18" charset="0"/>
              <a:ea typeface="Calibri" panose="020F0502020204030204"/>
              <a:cs typeface="Times New Roman" panose="02020603050405020304" pitchFamily="18" charset="0"/>
            </a:endParaRPr>
          </a:p>
          <a:p>
            <a:pPr algn="just">
              <a:lnSpc>
                <a:spcPct val="115000"/>
              </a:lnSpc>
              <a:spcBef>
                <a:spcPts val="600"/>
              </a:spcBef>
            </a:pPr>
            <a:r>
              <a:rPr lang="en-US" sz="2800" dirty="0">
                <a:solidFill>
                  <a:srgbClr val="000000"/>
                </a:solidFill>
                <a:latin typeface="Times New Roman" panose="02020603050405020304"/>
                <a:ea typeface="Times New Roman" panose="02020603050405020304"/>
              </a:rPr>
              <a:t>		.</a:t>
            </a:r>
            <a:endParaRPr lang="vi-VN" sz="2800" dirty="0">
              <a:solidFill>
                <a:srgbClr val="000000"/>
              </a:solidFill>
              <a:latin typeface="Times New Roman" panose="02020603050405020304"/>
              <a:ea typeface="Calibri" panose="020F0502020204030204"/>
            </a:endParaRPr>
          </a:p>
        </p:txBody>
      </p:sp>
      <p:sp>
        <p:nvSpPr>
          <p:cNvPr id="2" name="TextBox 1"/>
          <p:cNvSpPr txBox="1"/>
          <p:nvPr/>
        </p:nvSpPr>
        <p:spPr>
          <a:xfrm>
            <a:off x="470135" y="692696"/>
            <a:ext cx="10778837" cy="3816429"/>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13(VD):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Ne (Z = 10).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Ne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20 </a:t>
            </a:r>
            <a:r>
              <a:rPr lang="en-US" sz="3200" dirty="0" err="1">
                <a:latin typeface="Times New Roman" panose="02020603050405020304" pitchFamily="18" charset="0"/>
                <a:cs typeface="Times New Roman" panose="02020603050405020304" pitchFamily="18" charset="0"/>
              </a:rPr>
              <a:t>amu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Ne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22 </a:t>
            </a:r>
            <a:r>
              <a:rPr lang="en-US" sz="3200" dirty="0" err="1">
                <a:latin typeface="Times New Roman" panose="02020603050405020304" pitchFamily="18" charset="0"/>
                <a:cs typeface="Times New Roman" panose="02020603050405020304" pitchFamily="18" charset="0"/>
              </a:rPr>
              <a:t>amu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neutron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Ne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22 </a:t>
            </a:r>
            <a:r>
              <a:rPr lang="en-US" sz="3200" dirty="0" err="1">
                <a:latin typeface="Times New Roman" panose="02020603050405020304" pitchFamily="18" charset="0"/>
                <a:cs typeface="Times New Roman" panose="02020603050405020304" pitchFamily="18" charset="0"/>
              </a:rPr>
              <a:t>amu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endParaRPr lang="en-US" sz="3200"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A. </a:t>
            </a:r>
            <a:r>
              <a:rPr lang="en-US" sz="3200" dirty="0">
                <a:latin typeface="Times New Roman" panose="02020603050405020304" pitchFamily="18" charset="0"/>
                <a:cs typeface="Times New Roman" panose="02020603050405020304" pitchFamily="18" charset="0"/>
              </a:rPr>
              <a:t>10.	</a:t>
            </a:r>
            <a:r>
              <a:rPr lang="en-US" sz="3200" b="1" dirty="0">
                <a:latin typeface="Times New Roman" panose="02020603050405020304" pitchFamily="18" charset="0"/>
                <a:cs typeface="Times New Roman" panose="02020603050405020304" pitchFamily="18" charset="0"/>
              </a:rPr>
              <a:t>B. </a:t>
            </a:r>
            <a:r>
              <a:rPr lang="en-US" sz="3200" dirty="0">
                <a:latin typeface="Times New Roman" panose="02020603050405020304" pitchFamily="18" charset="0"/>
                <a:cs typeface="Times New Roman" panose="02020603050405020304" pitchFamily="18" charset="0"/>
              </a:rPr>
              <a:t>12.	</a:t>
            </a:r>
            <a:r>
              <a:rPr lang="en-US" sz="3200" b="1" dirty="0">
                <a:latin typeface="Times New Roman" panose="02020603050405020304" pitchFamily="18" charset="0"/>
                <a:cs typeface="Times New Roman" panose="02020603050405020304" pitchFamily="18" charset="0"/>
              </a:rPr>
              <a:t>C. </a:t>
            </a:r>
            <a:r>
              <a:rPr lang="en-US" sz="3200" dirty="0">
                <a:latin typeface="Times New Roman" panose="02020603050405020304" pitchFamily="18" charset="0"/>
                <a:cs typeface="Times New Roman" panose="02020603050405020304" pitchFamily="18" charset="0"/>
              </a:rPr>
              <a:t>20.</a:t>
            </a:r>
            <a:r>
              <a:rPr lang="en-US" sz="3200" b="1" dirty="0">
                <a:latin typeface="Times New Roman" panose="02020603050405020304" pitchFamily="18" charset="0"/>
                <a:cs typeface="Times New Roman" panose="02020603050405020304" pitchFamily="18" charset="0"/>
              </a:rPr>
              <a:t> 	D. </a:t>
            </a:r>
            <a:r>
              <a:rPr lang="en-US" sz="3200" dirty="0">
                <a:latin typeface="Times New Roman" panose="02020603050405020304" pitchFamily="18" charset="0"/>
                <a:cs typeface="Times New Roman" panose="02020603050405020304" pitchFamily="18" charset="0"/>
              </a:rPr>
              <a:t>22.</a:t>
            </a:r>
          </a:p>
          <a:p>
            <a:endParaRPr lang="en-US" dirty="0"/>
          </a:p>
        </p:txBody>
      </p:sp>
      <p:sp>
        <p:nvSpPr>
          <p:cNvPr id="3" name="TextBox 2"/>
          <p:cNvSpPr txBox="1"/>
          <p:nvPr/>
        </p:nvSpPr>
        <p:spPr>
          <a:xfrm>
            <a:off x="470135" y="4501668"/>
            <a:ext cx="11511059" cy="255454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14 (VD):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chứa</a:t>
            </a:r>
            <a:r>
              <a:rPr lang="en-US" sz="3200" dirty="0">
                <a:latin typeface="Times New Roman" panose="02020603050405020304" pitchFamily="18" charset="0"/>
                <a:cs typeface="Times New Roman" panose="02020603050405020304" pitchFamily="18" charset="0"/>
              </a:rPr>
              <a:t> hydrogen, 25% helium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hydrogen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endParaRPr lang="en-US" sz="3200"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A. </a:t>
            </a:r>
            <a:r>
              <a:rPr lang="en-US" sz="3200" dirty="0">
                <a:latin typeface="Times New Roman" panose="02020603050405020304" pitchFamily="18" charset="0"/>
                <a:cs typeface="Times New Roman" panose="02020603050405020304" pitchFamily="18" charset="0"/>
              </a:rPr>
              <a:t>27%.	</a:t>
            </a:r>
            <a:r>
              <a:rPr lang="en-US" sz="3200" b="1" dirty="0">
                <a:latin typeface="Times New Roman" panose="02020603050405020304" pitchFamily="18" charset="0"/>
                <a:cs typeface="Times New Roman" panose="02020603050405020304" pitchFamily="18" charset="0"/>
              </a:rPr>
              <a:t>B. </a:t>
            </a:r>
            <a:r>
              <a:rPr lang="en-US" sz="3200" dirty="0">
                <a:latin typeface="Times New Roman" panose="02020603050405020304" pitchFamily="18" charset="0"/>
                <a:cs typeface="Times New Roman" panose="02020603050405020304" pitchFamily="18" charset="0"/>
              </a:rPr>
              <a:t>62%.	</a:t>
            </a:r>
            <a:r>
              <a:rPr lang="en-US" sz="3200" b="1" dirty="0">
                <a:latin typeface="Times New Roman" panose="02020603050405020304" pitchFamily="18" charset="0"/>
                <a:cs typeface="Times New Roman" panose="02020603050405020304" pitchFamily="18" charset="0"/>
              </a:rPr>
              <a:t>C. </a:t>
            </a:r>
            <a:r>
              <a:rPr lang="en-US" sz="3200" dirty="0">
                <a:latin typeface="Times New Roman" panose="02020603050405020304" pitchFamily="18" charset="0"/>
                <a:cs typeface="Times New Roman" panose="02020603050405020304" pitchFamily="18" charset="0"/>
              </a:rPr>
              <a:t>25%.</a:t>
            </a:r>
            <a:r>
              <a:rPr lang="en-US" sz="3200" b="1" dirty="0">
                <a:latin typeface="Times New Roman" panose="02020603050405020304" pitchFamily="18" charset="0"/>
                <a:cs typeface="Times New Roman" panose="02020603050405020304" pitchFamily="18" charset="0"/>
              </a:rPr>
              <a:t> 	D. </a:t>
            </a:r>
            <a:r>
              <a:rPr lang="en-US" sz="3200" dirty="0">
                <a:latin typeface="Times New Roman" panose="02020603050405020304" pitchFamily="18" charset="0"/>
                <a:cs typeface="Times New Roman" panose="02020603050405020304" pitchFamily="18" charset="0"/>
              </a:rPr>
              <a:t>73%.</a:t>
            </a:r>
          </a:p>
          <a:p>
            <a:endParaRPr lang="en-US" sz="3200" dirty="0">
              <a:latin typeface="Times New Roman" panose="02020603050405020304" pitchFamily="18" charset="0"/>
              <a:cs typeface="Times New Roman" panose="02020603050405020304" pitchFamily="18" charset="0"/>
            </a:endParaRPr>
          </a:p>
        </p:txBody>
      </p:sp>
      <p:sp>
        <p:nvSpPr>
          <p:cNvPr id="7" name="Oval 6"/>
          <p:cNvSpPr/>
          <p:nvPr/>
        </p:nvSpPr>
        <p:spPr>
          <a:xfrm>
            <a:off x="5957876" y="6011909"/>
            <a:ext cx="535576" cy="616495"/>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61036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7601774" y="5923030"/>
            <a:ext cx="535576" cy="65086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p:cNvSpPr/>
          <p:nvPr/>
        </p:nvSpPr>
        <p:spPr>
          <a:xfrm>
            <a:off x="4636559" y="138698"/>
            <a:ext cx="2445991" cy="55399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a:rPr>
              <a:t>LUYỆN TẬP</a:t>
            </a:r>
            <a:endParaRPr lang="en-US" sz="3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2259874" y="692696"/>
            <a:ext cx="8295776" cy="2126736"/>
          </a:xfrm>
          <a:prstGeom prst="rect">
            <a:avLst/>
          </a:prstGeom>
          <a:noFill/>
        </p:spPr>
        <p:txBody>
          <a:bodyPr wrap="square" rtlCol="0">
            <a:spAutoFit/>
          </a:bodyPr>
          <a:lstStyle/>
          <a:p>
            <a:pPr>
              <a:lnSpc>
                <a:spcPct val="150000"/>
              </a:lnSpc>
            </a:pPr>
            <a:endParaRPr lang="en-US" sz="3200" dirty="0">
              <a:latin typeface="Times New Roman" panose="02020603050405020304" pitchFamily="18" charset="0"/>
              <a:cs typeface="Times New Roman" panose="02020603050405020304" pitchFamily="18" charset="0"/>
            </a:endParaRPr>
          </a:p>
          <a:p>
            <a:pPr algn="just">
              <a:lnSpc>
                <a:spcPct val="150000"/>
              </a:lnSpc>
              <a:spcBef>
                <a:spcPts val="600"/>
              </a:spcBef>
            </a:pP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endParaRPr lang="vi-VN" sz="2800" dirty="0">
              <a:solidFill>
                <a:srgbClr val="000000"/>
              </a:solidFill>
              <a:latin typeface="Times New Roman" panose="02020603050405020304" pitchFamily="18" charset="0"/>
              <a:ea typeface="Calibri" panose="020F0502020204030204"/>
              <a:cs typeface="Times New Roman" panose="02020603050405020304" pitchFamily="18" charset="0"/>
            </a:endParaRPr>
          </a:p>
          <a:p>
            <a:pPr algn="just">
              <a:lnSpc>
                <a:spcPct val="115000"/>
              </a:lnSpc>
              <a:spcBef>
                <a:spcPts val="600"/>
              </a:spcBef>
            </a:pPr>
            <a:r>
              <a:rPr lang="en-US" sz="2800" dirty="0">
                <a:solidFill>
                  <a:srgbClr val="000000"/>
                </a:solidFill>
                <a:latin typeface="Times New Roman" panose="02020603050405020304"/>
                <a:ea typeface="Times New Roman" panose="02020603050405020304"/>
              </a:rPr>
              <a:t>		.</a:t>
            </a:r>
            <a:endParaRPr lang="vi-VN" sz="2800" dirty="0">
              <a:solidFill>
                <a:srgbClr val="000000"/>
              </a:solidFill>
              <a:latin typeface="Times New Roman" panose="02020603050405020304"/>
              <a:ea typeface="Calibri" panose="020F0502020204030204"/>
            </a:endParaRPr>
          </a:p>
        </p:txBody>
      </p:sp>
      <p:sp>
        <p:nvSpPr>
          <p:cNvPr id="2" name="TextBox 1"/>
          <p:cNvSpPr txBox="1"/>
          <p:nvPr/>
        </p:nvSpPr>
        <p:spPr>
          <a:xfrm>
            <a:off x="255390" y="969818"/>
            <a:ext cx="11208327" cy="6124754"/>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15 (VD):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sữa</a:t>
            </a:r>
            <a:r>
              <a:rPr lang="en-US" sz="2800" dirty="0">
                <a:latin typeface="Times New Roman" panose="02020603050405020304" pitchFamily="18" charset="0"/>
                <a:cs typeface="Times New Roman" panose="02020603050405020304" pitchFamily="18" charset="0"/>
              </a:rPr>
              <a:t> Ensure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nay:</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dirty="0"/>
          </a:p>
          <a:p>
            <a:endParaRPr lang="en-US" dirty="0"/>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Cho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a:t>
            </a:r>
          </a:p>
          <a:p>
            <a:r>
              <a:rPr lang="en-US" sz="3200" b="1" dirty="0">
                <a:latin typeface="Times New Roman" panose="02020603050405020304" pitchFamily="18" charset="0"/>
                <a:cs typeface="Times New Roman" panose="02020603050405020304" pitchFamily="18" charset="0"/>
              </a:rPr>
              <a:t>A. </a:t>
            </a:r>
            <a:r>
              <a:rPr lang="en-US" sz="3200" dirty="0">
                <a:latin typeface="Times New Roman" panose="02020603050405020304" pitchFamily="18" charset="0"/>
                <a:cs typeface="Times New Roman" panose="02020603050405020304" pitchFamily="18" charset="0"/>
              </a:rPr>
              <a:t>Copper.	      </a:t>
            </a:r>
            <a:r>
              <a:rPr lang="en-US" sz="3200" b="1" dirty="0">
                <a:latin typeface="Times New Roman" panose="02020603050405020304" pitchFamily="18" charset="0"/>
                <a:cs typeface="Times New Roman" panose="02020603050405020304" pitchFamily="18" charset="0"/>
              </a:rPr>
              <a:t>B. </a:t>
            </a:r>
            <a:r>
              <a:rPr lang="en-US" sz="3200" dirty="0">
                <a:latin typeface="Times New Roman" panose="02020603050405020304" pitchFamily="18" charset="0"/>
                <a:cs typeface="Times New Roman" panose="02020603050405020304" pitchFamily="18" charset="0"/>
              </a:rPr>
              <a:t>Zinc.	</a:t>
            </a:r>
            <a:r>
              <a:rPr lang="en-US" sz="3200" b="1" dirty="0">
                <a:latin typeface="Times New Roman" panose="02020603050405020304" pitchFamily="18" charset="0"/>
                <a:cs typeface="Times New Roman" panose="02020603050405020304" pitchFamily="18" charset="0"/>
              </a:rPr>
              <a:t>C. </a:t>
            </a:r>
            <a:r>
              <a:rPr lang="en-US" sz="3200" dirty="0">
                <a:latin typeface="Times New Roman" panose="02020603050405020304" pitchFamily="18" charset="0"/>
                <a:cs typeface="Times New Roman" panose="02020603050405020304" pitchFamily="18" charset="0"/>
              </a:rPr>
              <a:t>Chlorine.</a:t>
            </a:r>
            <a:r>
              <a:rPr lang="en-US" sz="3200" b="1" dirty="0">
                <a:latin typeface="Times New Roman" panose="02020603050405020304" pitchFamily="18" charset="0"/>
                <a:cs typeface="Times New Roman" panose="02020603050405020304" pitchFamily="18" charset="0"/>
              </a:rPr>
              <a:t> 	D. </a:t>
            </a:r>
            <a:r>
              <a:rPr lang="en-US" sz="3200" dirty="0">
                <a:latin typeface="Times New Roman" panose="02020603050405020304" pitchFamily="18" charset="0"/>
                <a:cs typeface="Times New Roman" panose="02020603050405020304" pitchFamily="18" charset="0"/>
              </a:rPr>
              <a:t>Calcium.</a:t>
            </a:r>
          </a:p>
          <a:p>
            <a:endParaRPr lang="en-US" sz="3200" dirty="0">
              <a:latin typeface="Times New Roman" panose="02020603050405020304" pitchFamily="18" charset="0"/>
              <a:cs typeface="Times New Roman" panose="02020603050405020304" pitchFamily="18"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a:xfrm>
            <a:off x="1071532" y="1536451"/>
            <a:ext cx="9651886" cy="3096031"/>
          </a:xfrm>
          <a:prstGeom prst="rect">
            <a:avLst/>
          </a:prstGeom>
          <a:noFill/>
        </p:spPr>
      </p:pic>
    </p:spTree>
    <p:extLst>
      <p:ext uri="{BB962C8B-B14F-4D97-AF65-F5344CB8AC3E}">
        <p14:creationId xmlns:p14="http://schemas.microsoft.com/office/powerpoint/2010/main" val="215727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6" y="-18365"/>
            <a:ext cx="3692434" cy="646331"/>
          </a:xfrm>
          <a:prstGeom prst="rect">
            <a:avLst/>
          </a:prstGeom>
        </p:spPr>
        <p:txBody>
          <a:bodyPr wrap="square">
            <a:spAutoFit/>
          </a:bodyPr>
          <a:lstStyle/>
          <a:p>
            <a:pPr algn="ctr"/>
            <a:r>
              <a:rPr lang="en-US" sz="3600" dirty="0">
                <a:solidFill>
                  <a:srgbClr val="FF0000"/>
                </a:solidFill>
                <a:latin typeface="Times New Roman" pitchFamily="18" charset="0"/>
                <a:cs typeface="Times New Roman" pitchFamily="18" charset="0"/>
              </a:rPr>
              <a:t>TỰ LUẬN</a:t>
            </a:r>
            <a:endParaRPr lang="vi-VN" sz="3600" dirty="0">
              <a:solidFill>
                <a:srgbClr val="FF0000"/>
              </a:solidFill>
              <a:latin typeface="Times New Roman" pitchFamily="18" charset="0"/>
              <a:cs typeface="Times New Roman" pitchFamily="18" charset="0"/>
            </a:endParaRPr>
          </a:p>
        </p:txBody>
      </p:sp>
      <p:sp>
        <p:nvSpPr>
          <p:cNvPr id="5" name="Cloud Callout 4"/>
          <p:cNvSpPr/>
          <p:nvPr/>
        </p:nvSpPr>
        <p:spPr>
          <a:xfrm>
            <a:off x="195942" y="261375"/>
            <a:ext cx="6911440" cy="2523389"/>
          </a:xfrm>
          <a:prstGeom prst="cloudCallout">
            <a:avLst>
              <a:gd name="adj1" fmla="val -48585"/>
              <a:gd name="adj2" fmla="val 468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pPr>
            <a:r>
              <a:rPr lang="en-US">
                <a:latin typeface="Times New Roman" panose="02020603050405020304" pitchFamily="18" charset="0"/>
                <a:ea typeface="Calibri" panose="020F0502020204030204" pitchFamily="34" charset="0"/>
                <a:cs typeface="Times New Roman" panose="02020603050405020304" pitchFamily="18" charset="0"/>
              </a:rPr>
              <a:t>Câu 1 (NB) Kể cấc hạt dưới nguyên tử? những hạt nào mang điện?</a:t>
            </a:r>
          </a:p>
        </p:txBody>
      </p:sp>
      <p:sp>
        <p:nvSpPr>
          <p:cNvPr id="2" name="TextBox 1"/>
          <p:cNvSpPr txBox="1"/>
          <p:nvPr/>
        </p:nvSpPr>
        <p:spPr>
          <a:xfrm>
            <a:off x="1136467" y="960296"/>
            <a:ext cx="5236624" cy="1569660"/>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 (NB)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2C, 5O, 3Ca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ượ</a:t>
            </a:r>
            <a:r>
              <a:rPr lang="en-US" sz="3200" dirty="0">
                <a:latin typeface="Times New Roman" panose="02020603050405020304" pitchFamily="18" charset="0"/>
                <a:cs typeface="Times New Roman" panose="02020603050405020304" pitchFamily="18" charset="0"/>
              </a:rPr>
              <a:t>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336076" y="3064504"/>
            <a:ext cx="4794069" cy="1877437"/>
          </a:xfrm>
          <a:prstGeom prst="rect">
            <a:avLst/>
          </a:prstGeom>
          <a:noFill/>
        </p:spPr>
        <p:txBody>
          <a:bodyPr wrap="square" rtlCol="0">
            <a:spAutoFit/>
          </a:bodyPr>
          <a:lstStyle/>
          <a:p>
            <a:r>
              <a:rPr lang="en-US" sz="2800" b="1" i="1" dirty="0">
                <a:solidFill>
                  <a:srgbClr val="7030A0"/>
                </a:solidFill>
                <a:latin typeface="Times New Roman" panose="02020603050405020304" pitchFamily="18" charset="0"/>
                <a:cs typeface="Times New Roman" panose="02020603050405020304" pitchFamily="18" charset="0"/>
              </a:rPr>
              <a:t>- 2C </a:t>
            </a:r>
            <a:r>
              <a:rPr lang="en-US" sz="2800" b="1" i="1" dirty="0" err="1">
                <a:solidFill>
                  <a:srgbClr val="7030A0"/>
                </a:solidFill>
                <a:latin typeface="Times New Roman" panose="02020603050405020304" pitchFamily="18" charset="0"/>
                <a:cs typeface="Times New Roman" panose="02020603050405020304" pitchFamily="18" charset="0"/>
              </a:rPr>
              <a:t>chỉ</a:t>
            </a:r>
            <a:r>
              <a:rPr lang="en-US" sz="2800" b="1" i="1" dirty="0">
                <a:solidFill>
                  <a:srgbClr val="7030A0"/>
                </a:solidFill>
                <a:latin typeface="Times New Roman" panose="02020603050405020304" pitchFamily="18" charset="0"/>
                <a:cs typeface="Times New Roman" panose="02020603050405020304" pitchFamily="18" charset="0"/>
              </a:rPr>
              <a:t> 2 </a:t>
            </a:r>
            <a:r>
              <a:rPr lang="en-US" sz="2800" b="1" i="1" dirty="0" err="1">
                <a:solidFill>
                  <a:srgbClr val="7030A0"/>
                </a:solidFill>
                <a:latin typeface="Times New Roman" panose="02020603050405020304" pitchFamily="18" charset="0"/>
                <a:cs typeface="Times New Roman" panose="02020603050405020304" pitchFamily="18" charset="0"/>
              </a:rPr>
              <a:t>nguyên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tử</a:t>
            </a:r>
            <a:r>
              <a:rPr lang="en-US" sz="2800" b="1" i="1" dirty="0">
                <a:solidFill>
                  <a:srgbClr val="7030A0"/>
                </a:solidFill>
                <a:latin typeface="Times New Roman" panose="02020603050405020304" pitchFamily="18" charset="0"/>
                <a:cs typeface="Times New Roman" panose="02020603050405020304" pitchFamily="18" charset="0"/>
              </a:rPr>
              <a:t> Carbon</a:t>
            </a:r>
            <a:endParaRPr lang="en-US" sz="2800" i="1" dirty="0">
              <a:solidFill>
                <a:srgbClr val="7030A0"/>
              </a:solidFill>
              <a:latin typeface="Times New Roman" panose="02020603050405020304" pitchFamily="18" charset="0"/>
              <a:cs typeface="Times New Roman" panose="02020603050405020304" pitchFamily="18" charset="0"/>
            </a:endParaRPr>
          </a:p>
          <a:p>
            <a:pPr fontAlgn="base"/>
            <a:r>
              <a:rPr lang="en-US" sz="2800" b="1" i="1" dirty="0">
                <a:solidFill>
                  <a:srgbClr val="7030A0"/>
                </a:solidFill>
                <a:latin typeface="Times New Roman" panose="02020603050405020304" pitchFamily="18" charset="0"/>
                <a:cs typeface="Times New Roman" panose="02020603050405020304" pitchFamily="18" charset="0"/>
              </a:rPr>
              <a:t> - 5O </a:t>
            </a:r>
            <a:r>
              <a:rPr lang="en-US" sz="2800" b="1" i="1" dirty="0" err="1">
                <a:solidFill>
                  <a:srgbClr val="7030A0"/>
                </a:solidFill>
                <a:latin typeface="Times New Roman" panose="02020603050405020304" pitchFamily="18" charset="0"/>
                <a:cs typeface="Times New Roman" panose="02020603050405020304" pitchFamily="18" charset="0"/>
              </a:rPr>
              <a:t>chỉ</a:t>
            </a:r>
            <a:r>
              <a:rPr lang="en-US" sz="2800" b="1" i="1" dirty="0">
                <a:solidFill>
                  <a:srgbClr val="7030A0"/>
                </a:solidFill>
                <a:latin typeface="Times New Roman" panose="02020603050405020304" pitchFamily="18" charset="0"/>
                <a:cs typeface="Times New Roman" panose="02020603050405020304" pitchFamily="18" charset="0"/>
              </a:rPr>
              <a:t> 5 </a:t>
            </a:r>
            <a:r>
              <a:rPr lang="en-US" sz="2800" b="1" i="1" dirty="0" err="1">
                <a:solidFill>
                  <a:srgbClr val="7030A0"/>
                </a:solidFill>
                <a:latin typeface="Times New Roman" panose="02020603050405020304" pitchFamily="18" charset="0"/>
                <a:cs typeface="Times New Roman" panose="02020603050405020304" pitchFamily="18" charset="0"/>
              </a:rPr>
              <a:t>nguyên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tử</a:t>
            </a:r>
            <a:r>
              <a:rPr lang="en-US" sz="2800" b="1" i="1" dirty="0">
                <a:solidFill>
                  <a:srgbClr val="7030A0"/>
                </a:solidFill>
                <a:latin typeface="Times New Roman" panose="02020603050405020304" pitchFamily="18" charset="0"/>
                <a:cs typeface="Times New Roman" panose="02020603050405020304" pitchFamily="18" charset="0"/>
              </a:rPr>
              <a:t> Oxygen</a:t>
            </a:r>
            <a:endParaRPr lang="en-US" sz="2800" i="1" dirty="0">
              <a:solidFill>
                <a:srgbClr val="7030A0"/>
              </a:solidFill>
              <a:latin typeface="Times New Roman" panose="02020603050405020304" pitchFamily="18" charset="0"/>
              <a:cs typeface="Times New Roman" panose="02020603050405020304" pitchFamily="18" charset="0"/>
            </a:endParaRPr>
          </a:p>
          <a:p>
            <a:pPr fontAlgn="base"/>
            <a:r>
              <a:rPr lang="en-US" sz="2800" b="1" i="1" dirty="0">
                <a:solidFill>
                  <a:srgbClr val="7030A0"/>
                </a:solidFill>
                <a:latin typeface="Times New Roman" panose="02020603050405020304" pitchFamily="18" charset="0"/>
                <a:cs typeface="Times New Roman" panose="02020603050405020304" pitchFamily="18" charset="0"/>
              </a:rPr>
              <a:t> - 3Ca </a:t>
            </a:r>
            <a:r>
              <a:rPr lang="en-US" sz="2800" b="1" i="1" dirty="0" err="1">
                <a:solidFill>
                  <a:srgbClr val="7030A0"/>
                </a:solidFill>
                <a:latin typeface="Times New Roman" panose="02020603050405020304" pitchFamily="18" charset="0"/>
                <a:cs typeface="Times New Roman" panose="02020603050405020304" pitchFamily="18" charset="0"/>
              </a:rPr>
              <a:t>chỉ</a:t>
            </a:r>
            <a:r>
              <a:rPr lang="en-US" sz="2800" b="1" i="1" dirty="0">
                <a:solidFill>
                  <a:srgbClr val="7030A0"/>
                </a:solidFill>
                <a:latin typeface="Times New Roman" panose="02020603050405020304" pitchFamily="18" charset="0"/>
                <a:cs typeface="Times New Roman" panose="02020603050405020304" pitchFamily="18" charset="0"/>
              </a:rPr>
              <a:t> 3 </a:t>
            </a:r>
            <a:r>
              <a:rPr lang="en-US" sz="2800" b="1" i="1" dirty="0" err="1">
                <a:solidFill>
                  <a:srgbClr val="7030A0"/>
                </a:solidFill>
                <a:latin typeface="Times New Roman" panose="02020603050405020304" pitchFamily="18" charset="0"/>
                <a:cs typeface="Times New Roman" panose="02020603050405020304" pitchFamily="18" charset="0"/>
              </a:rPr>
              <a:t>nguyên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tử</a:t>
            </a:r>
            <a:r>
              <a:rPr lang="en-US" sz="2800" b="1" i="1" dirty="0">
                <a:solidFill>
                  <a:srgbClr val="7030A0"/>
                </a:solidFill>
                <a:latin typeface="Times New Roman" panose="02020603050405020304" pitchFamily="18" charset="0"/>
                <a:cs typeface="Times New Roman" panose="02020603050405020304" pitchFamily="18" charset="0"/>
              </a:rPr>
              <a:t> Calcium</a:t>
            </a:r>
            <a:endParaRPr lang="en-US" sz="2800" i="1" dirty="0">
              <a:solidFill>
                <a:srgbClr val="7030A0"/>
              </a:solidFill>
              <a:latin typeface="Times New Roman" panose="02020603050405020304" pitchFamily="18" charset="0"/>
              <a:cs typeface="Times New Roman" panose="02020603050405020304" pitchFamily="18" charset="0"/>
            </a:endParaRPr>
          </a:p>
          <a:p>
            <a:endParaRPr lang="en-US" sz="3200" b="1" i="1" dirty="0">
              <a:solidFill>
                <a:srgbClr val="9375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162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6" y="-18365"/>
            <a:ext cx="3692434" cy="646331"/>
          </a:xfrm>
          <a:prstGeom prst="rect">
            <a:avLst/>
          </a:prstGeom>
        </p:spPr>
        <p:txBody>
          <a:bodyPr wrap="square">
            <a:spAutoFit/>
          </a:bodyPr>
          <a:lstStyle/>
          <a:p>
            <a:pPr algn="ctr"/>
            <a:r>
              <a:rPr lang="en-US" sz="3600" dirty="0">
                <a:solidFill>
                  <a:srgbClr val="FF0000"/>
                </a:solidFill>
                <a:latin typeface="Times New Roman" pitchFamily="18" charset="0"/>
                <a:cs typeface="Times New Roman" pitchFamily="18" charset="0"/>
              </a:rPr>
              <a:t>TỰ LUẬN</a:t>
            </a:r>
            <a:endParaRPr lang="vi-VN" sz="3600" dirty="0">
              <a:solidFill>
                <a:srgbClr val="FF0000"/>
              </a:solidFill>
              <a:latin typeface="Times New Roman" pitchFamily="18" charset="0"/>
              <a:cs typeface="Times New Roman" pitchFamily="18" charset="0"/>
            </a:endParaRPr>
          </a:p>
        </p:txBody>
      </p:sp>
      <p:sp>
        <p:nvSpPr>
          <p:cNvPr id="5" name="Cloud Callout 4"/>
          <p:cNvSpPr/>
          <p:nvPr/>
        </p:nvSpPr>
        <p:spPr>
          <a:xfrm>
            <a:off x="195941" y="245248"/>
            <a:ext cx="9779331" cy="3631752"/>
          </a:xfrm>
          <a:prstGeom prst="cloudCallout">
            <a:avLst>
              <a:gd name="adj1" fmla="val -48585"/>
              <a:gd name="adj2" fmla="val 468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pPr>
            <a:r>
              <a:rPr lang="en-US">
                <a:latin typeface="Times New Roman" panose="02020603050405020304" pitchFamily="18" charset="0"/>
                <a:ea typeface="Calibri" panose="020F0502020204030204" pitchFamily="34" charset="0"/>
                <a:cs typeface="Times New Roman" panose="02020603050405020304" pitchFamily="18" charset="0"/>
              </a:rPr>
              <a:t>Câu 1 (NB) Kể cấc hạt dưới nguyên tử? những hạt nào mang điện?</a:t>
            </a:r>
          </a:p>
        </p:txBody>
      </p:sp>
      <p:sp>
        <p:nvSpPr>
          <p:cNvPr id="2" name="TextBox 1"/>
          <p:cNvSpPr txBox="1"/>
          <p:nvPr/>
        </p:nvSpPr>
        <p:spPr>
          <a:xfrm>
            <a:off x="1301931" y="728989"/>
            <a:ext cx="8299269" cy="3046988"/>
          </a:xfrm>
          <a:prstGeom prst="rect">
            <a:avLst/>
          </a:prstGeom>
          <a:noFill/>
        </p:spPr>
        <p:txBody>
          <a:bodyPr wrap="square" rtlCol="0">
            <a:spAutoFit/>
          </a:bodyPr>
          <a:lstStyle/>
          <a:p>
            <a:pPr fontAlgn="base"/>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 NB):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đạ</a:t>
            </a:r>
            <a:r>
              <a:rPr lang="en-US" sz="3200" dirty="0">
                <a:latin typeface="Times New Roman" panose="02020603050405020304" pitchFamily="18" charset="0"/>
                <a:cs typeface="Times New Roman" panose="02020603050405020304" pitchFamily="18" charset="0"/>
              </a:rPr>
              <a:t>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a:t>
            </a:r>
          </a:p>
          <a:p>
            <a:pPr fontAlgn="base"/>
            <a:r>
              <a:rPr lang="en-US" sz="3200" dirty="0">
                <a:latin typeface="Times New Roman" panose="02020603050405020304" pitchFamily="18" charset="0"/>
                <a:cs typeface="Times New Roman" panose="02020603050405020304" pitchFamily="18" charset="0"/>
              </a:rPr>
              <a:t>  - Ba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Nitrogen</a:t>
            </a:r>
          </a:p>
          <a:p>
            <a:pPr fontAlgn="base"/>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Bảy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Calcium</a:t>
            </a:r>
          </a:p>
          <a:p>
            <a:pPr fontAlgn="base"/>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Bốn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Sodium</a:t>
            </a:r>
          </a:p>
          <a:p>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911530" y="3978023"/>
            <a:ext cx="7454143" cy="1815882"/>
          </a:xfrm>
          <a:prstGeom prst="rect">
            <a:avLst/>
          </a:prstGeom>
          <a:noFill/>
        </p:spPr>
        <p:txBody>
          <a:bodyPr wrap="square" rtlCol="0">
            <a:spAutoFit/>
          </a:bodyPr>
          <a:lstStyle/>
          <a:p>
            <a:r>
              <a:rPr lang="en-US" sz="2800" b="1" i="1" dirty="0">
                <a:solidFill>
                  <a:srgbClr val="7030A0"/>
                </a:solidFill>
                <a:latin typeface="Times New Roman" panose="02020603050405020304" pitchFamily="18" charset="0"/>
                <a:cs typeface="Times New Roman" panose="02020603050405020304" pitchFamily="18" charset="0"/>
              </a:rPr>
              <a:t>        -Ba </a:t>
            </a:r>
            <a:r>
              <a:rPr lang="en-US" sz="2800" b="1" i="1" dirty="0" err="1">
                <a:solidFill>
                  <a:srgbClr val="7030A0"/>
                </a:solidFill>
                <a:latin typeface="Times New Roman" panose="02020603050405020304" pitchFamily="18" charset="0"/>
                <a:cs typeface="Times New Roman" panose="02020603050405020304" pitchFamily="18" charset="0"/>
              </a:rPr>
              <a:t>nguyên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tử</a:t>
            </a:r>
            <a:r>
              <a:rPr lang="en-US" sz="2800" b="1" i="1" dirty="0">
                <a:solidFill>
                  <a:srgbClr val="7030A0"/>
                </a:solidFill>
                <a:latin typeface="Times New Roman" panose="02020603050405020304" pitchFamily="18" charset="0"/>
                <a:cs typeface="Times New Roman" panose="02020603050405020304" pitchFamily="18" charset="0"/>
              </a:rPr>
              <a:t> Nitrogen: 3 N</a:t>
            </a:r>
            <a:endParaRPr lang="en-US" sz="2800" i="1" dirty="0">
              <a:solidFill>
                <a:srgbClr val="7030A0"/>
              </a:solidFill>
              <a:latin typeface="Times New Roman" panose="02020603050405020304" pitchFamily="18" charset="0"/>
              <a:cs typeface="Times New Roman" panose="02020603050405020304" pitchFamily="18" charset="0"/>
            </a:endParaRPr>
          </a:p>
          <a:p>
            <a:pPr fontAlgn="base"/>
            <a:r>
              <a:rPr lang="en-US" sz="2800" b="1" i="1" dirty="0">
                <a:solidFill>
                  <a:srgbClr val="7030A0"/>
                </a:solidFill>
                <a:latin typeface="Times New Roman" panose="02020603050405020304" pitchFamily="18" charset="0"/>
                <a:cs typeface="Times New Roman" panose="02020603050405020304" pitchFamily="18" charset="0"/>
              </a:rPr>
              <a:t>       - </a:t>
            </a:r>
            <a:r>
              <a:rPr lang="en-US" sz="2800" b="1" i="1" dirty="0" err="1">
                <a:solidFill>
                  <a:srgbClr val="7030A0"/>
                </a:solidFill>
                <a:latin typeface="Times New Roman" panose="02020603050405020304" pitchFamily="18" charset="0"/>
                <a:cs typeface="Times New Roman" panose="02020603050405020304" pitchFamily="18" charset="0"/>
              </a:rPr>
              <a:t>Bảy</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nguyên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tử</a:t>
            </a:r>
            <a:r>
              <a:rPr lang="en-US" sz="2800" b="1" i="1" dirty="0">
                <a:solidFill>
                  <a:srgbClr val="7030A0"/>
                </a:solidFill>
                <a:latin typeface="Times New Roman" panose="02020603050405020304" pitchFamily="18" charset="0"/>
                <a:cs typeface="Times New Roman" panose="02020603050405020304" pitchFamily="18" charset="0"/>
              </a:rPr>
              <a:t> Calcium: 7 Ca</a:t>
            </a:r>
            <a:endParaRPr lang="en-US" sz="2800" i="1" dirty="0">
              <a:solidFill>
                <a:srgbClr val="7030A0"/>
              </a:solidFill>
              <a:latin typeface="Times New Roman" panose="02020603050405020304" pitchFamily="18" charset="0"/>
              <a:cs typeface="Times New Roman" panose="02020603050405020304" pitchFamily="18" charset="0"/>
            </a:endParaRPr>
          </a:p>
          <a:p>
            <a:pPr fontAlgn="base"/>
            <a:r>
              <a:rPr lang="en-US" sz="2800" b="1" i="1" dirty="0">
                <a:solidFill>
                  <a:srgbClr val="7030A0"/>
                </a:solidFill>
                <a:latin typeface="Times New Roman" panose="02020603050405020304" pitchFamily="18" charset="0"/>
                <a:cs typeface="Times New Roman" panose="02020603050405020304" pitchFamily="18" charset="0"/>
              </a:rPr>
              <a:t>       - </a:t>
            </a:r>
            <a:r>
              <a:rPr lang="en-US" sz="2800" b="1" i="1" dirty="0" err="1">
                <a:solidFill>
                  <a:srgbClr val="7030A0"/>
                </a:solidFill>
                <a:latin typeface="Times New Roman" panose="02020603050405020304" pitchFamily="18" charset="0"/>
                <a:cs typeface="Times New Roman" panose="02020603050405020304" pitchFamily="18" charset="0"/>
              </a:rPr>
              <a:t>Bốn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nguyên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tử</a:t>
            </a:r>
            <a:r>
              <a:rPr lang="en-US" sz="2800" b="1" i="1" dirty="0">
                <a:solidFill>
                  <a:srgbClr val="7030A0"/>
                </a:solidFill>
                <a:latin typeface="Times New Roman" panose="02020603050405020304" pitchFamily="18" charset="0"/>
                <a:cs typeface="Times New Roman" panose="02020603050405020304" pitchFamily="18" charset="0"/>
              </a:rPr>
              <a:t> Sodium: 4 Na</a:t>
            </a:r>
            <a:endParaRPr lang="en-US" sz="2800" i="1" dirty="0">
              <a:solidFill>
                <a:srgbClr val="7030A0"/>
              </a:solidFill>
              <a:latin typeface="Times New Roman" panose="02020603050405020304" pitchFamily="18" charset="0"/>
              <a:cs typeface="Times New Roman" panose="02020603050405020304" pitchFamily="18" charset="0"/>
            </a:endParaRPr>
          </a:p>
          <a:p>
            <a:endParaRPr lang="en-US" sz="28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225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6" y="-18365"/>
            <a:ext cx="3692434" cy="646331"/>
          </a:xfrm>
          <a:prstGeom prst="rect">
            <a:avLst/>
          </a:prstGeom>
        </p:spPr>
        <p:txBody>
          <a:bodyPr wrap="square">
            <a:spAutoFit/>
          </a:bodyPr>
          <a:lstStyle/>
          <a:p>
            <a:pPr algn="ctr"/>
            <a:r>
              <a:rPr lang="en-US" sz="3600" dirty="0">
                <a:solidFill>
                  <a:srgbClr val="FF0000"/>
                </a:solidFill>
                <a:latin typeface="Times New Roman" pitchFamily="18" charset="0"/>
                <a:cs typeface="Times New Roman" pitchFamily="18" charset="0"/>
              </a:rPr>
              <a:t>TỰ LUẬN</a:t>
            </a:r>
            <a:endParaRPr lang="vi-VN" sz="3600" dirty="0">
              <a:solidFill>
                <a:srgbClr val="FF0000"/>
              </a:solidFill>
              <a:latin typeface="Times New Roman" pitchFamily="18" charset="0"/>
              <a:cs typeface="Times New Roman" pitchFamily="18" charset="0"/>
            </a:endParaRPr>
          </a:p>
        </p:txBody>
      </p:sp>
      <p:sp>
        <p:nvSpPr>
          <p:cNvPr id="5" name="Cloud Callout 4"/>
          <p:cNvSpPr/>
          <p:nvPr/>
        </p:nvSpPr>
        <p:spPr>
          <a:xfrm>
            <a:off x="195941" y="261375"/>
            <a:ext cx="11317185" cy="2523389"/>
          </a:xfrm>
          <a:prstGeom prst="cloudCallout">
            <a:avLst>
              <a:gd name="adj1" fmla="val -48585"/>
              <a:gd name="adj2" fmla="val 468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pPr>
            <a:r>
              <a:rPr lang="en-US">
                <a:latin typeface="Times New Roman" panose="02020603050405020304" pitchFamily="18" charset="0"/>
                <a:ea typeface="Calibri" panose="020F0502020204030204" pitchFamily="34" charset="0"/>
                <a:cs typeface="Times New Roman" panose="02020603050405020304" pitchFamily="18" charset="0"/>
              </a:rPr>
              <a:t>Câu 1 (NB) Kể cấc hạt dưới nguyên tử? những hạt nào mang điện?</a:t>
            </a:r>
          </a:p>
        </p:txBody>
      </p:sp>
      <p:sp>
        <p:nvSpPr>
          <p:cNvPr id="2" name="TextBox 1"/>
          <p:cNvSpPr txBox="1"/>
          <p:nvPr/>
        </p:nvSpPr>
        <p:spPr>
          <a:xfrm>
            <a:off x="1136467" y="960296"/>
            <a:ext cx="9296006" cy="954107"/>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3 (TH):</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H, Li, NA, O, Ne, AL, CA, K , N.</a:t>
            </a:r>
          </a:p>
        </p:txBody>
      </p:sp>
      <p:sp>
        <p:nvSpPr>
          <p:cNvPr id="3" name="TextBox 2"/>
          <p:cNvSpPr txBox="1"/>
          <p:nvPr/>
        </p:nvSpPr>
        <p:spPr>
          <a:xfrm>
            <a:off x="1343891" y="3064504"/>
            <a:ext cx="9642763"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sai</a:t>
            </a:r>
            <a:r>
              <a:rPr lang="en-US" sz="3200" dirty="0">
                <a:solidFill>
                  <a:srgbClr val="FF0000"/>
                </a:solidFill>
                <a:latin typeface="Times New Roman" panose="02020603050405020304" pitchFamily="18" charset="0"/>
                <a:cs typeface="Times New Roman" panose="02020603050405020304" pitchFamily="18" charset="0"/>
              </a:rPr>
              <a:t> : NA,  AL, CA</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62545" y="4530436"/>
            <a:ext cx="8146473" cy="584775"/>
          </a:xfrm>
          <a:prstGeom prst="rect">
            <a:avLst/>
          </a:prstGeom>
          <a:noFill/>
        </p:spPr>
        <p:txBody>
          <a:bodyPr wrap="square" rtlCol="0">
            <a:spAutoFit/>
          </a:bodyPr>
          <a:lstStyle/>
          <a:p>
            <a:pPr lvl="0"/>
            <a:r>
              <a:rPr lang="en-US" sz="3200" dirty="0" err="1">
                <a:solidFill>
                  <a:srgbClr val="7030A0"/>
                </a:solidFill>
                <a:latin typeface="Times New Roman" panose="02020603050405020304" pitchFamily="18" charset="0"/>
                <a:cs typeface="Times New Roman" panose="02020603050405020304" pitchFamily="18" charset="0"/>
              </a:rPr>
              <a:t>Viết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lại</a:t>
            </a:r>
            <a:r>
              <a:rPr lang="en-US" sz="3200" dirty="0">
                <a:solidFill>
                  <a:srgbClr val="7030A0"/>
                </a:solidFill>
                <a:latin typeface="Times New Roman" panose="02020603050405020304" pitchFamily="18" charset="0"/>
                <a:cs typeface="Times New Roman" panose="02020603050405020304" pitchFamily="18" charset="0"/>
              </a:rPr>
              <a:t> : H, Li, Na, O, Ne, Al, Ca, K , N.</a:t>
            </a:r>
          </a:p>
        </p:txBody>
      </p:sp>
    </p:spTree>
    <p:extLst>
      <p:ext uri="{BB962C8B-B14F-4D97-AF65-F5344CB8AC3E}">
        <p14:creationId xmlns:p14="http://schemas.microsoft.com/office/powerpoint/2010/main" val="219827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18"/>
          <p:cNvSpPr>
            <a:spLocks noChangeArrowheads="1"/>
          </p:cNvSpPr>
          <p:nvPr/>
        </p:nvSpPr>
        <p:spPr bwMode="gray">
          <a:xfrm>
            <a:off x="1687096" y="1132663"/>
            <a:ext cx="2484320" cy="479875"/>
          </a:xfrm>
          <a:prstGeom prst="roundRect">
            <a:avLst>
              <a:gd name="adj" fmla="val 50000"/>
            </a:avLst>
          </a:prstGeom>
          <a:solidFill>
            <a:schemeClr val="tx2"/>
          </a:solidFill>
          <a:ln w="9525">
            <a:noFill/>
            <a:round/>
            <a:headEnd/>
            <a:tailEnd/>
          </a:ln>
          <a:effectLst/>
        </p:spPr>
        <p:txBody>
          <a:bodyPr wrap="none" anchor="ctr"/>
          <a:lstStyle/>
          <a:p>
            <a:pPr algn="ctr">
              <a:defRPr/>
            </a:pPr>
            <a:r>
              <a:rPr lang="en-US" altLang="zh-CN" sz="3199">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Vật thể</a:t>
            </a:r>
            <a:endParaRPr lang="zh-CN" altLang="en-US" sz="3199"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122" name="Picture 2" descr="Lắc Bạc Hình Con Hổ Khắc Tên Cho Bé - Minh Canh Jewelry | Shopee Việt Nam"/>
          <p:cNvPicPr>
            <a:picLocks noChangeAspect="1" noChangeArrowheads="1"/>
          </p:cNvPicPr>
          <p:nvPr/>
        </p:nvPicPr>
        <p:blipFill rotWithShape="1">
          <a:blip r:embed="rId3" cstate="print">
            <a:clrChange>
              <a:clrFrom>
                <a:srgbClr val="D9DCE5"/>
              </a:clrFrom>
              <a:clrTo>
                <a:srgbClr val="D9DCE5">
                  <a:alpha val="0"/>
                </a:srgbClr>
              </a:clrTo>
            </a:clrChange>
            <a:extLst>
              <a:ext uri="{28A0092B-C50C-407E-A947-70E740481C1C}">
                <a14:useLocalDpi xmlns:a14="http://schemas.microsoft.com/office/drawing/2010/main" val="0"/>
              </a:ext>
            </a:extLst>
          </a:blip>
          <a:srcRect l="15919" t="23361" r="23681" b="11307"/>
          <a:stretch/>
        </p:blipFill>
        <p:spPr bwMode="auto">
          <a:xfrm>
            <a:off x="1490363" y="2228837"/>
            <a:ext cx="2266331" cy="24539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87096" y="5040026"/>
            <a:ext cx="2346645" cy="400110"/>
          </a:xfrm>
          <a:prstGeom prst="rect">
            <a:avLst/>
          </a:prstGeom>
          <a:noFill/>
        </p:spPr>
        <p:txBody>
          <a:bodyPr wrap="square" rtlCol="0">
            <a:spAutoFit/>
          </a:bodyPr>
          <a:lstStyle/>
          <a:p>
            <a:pPr algn="ctr"/>
            <a:r>
              <a:rPr lang="en-US" sz="2000"/>
              <a:t>Lắc tay Silver</a:t>
            </a:r>
          </a:p>
        </p:txBody>
      </p:sp>
      <p:pic>
        <p:nvPicPr>
          <p:cNvPr id="5126" name="Picture 6" descr="kính lúp 3d đen | Shopee Việt N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3528" y="2424478"/>
            <a:ext cx="2581139" cy="25811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3616712" y="61077"/>
            <a:ext cx="7096994" cy="4233289"/>
            <a:chOff x="4118329" y="968908"/>
            <a:chExt cx="7096994" cy="4233289"/>
          </a:xfrm>
        </p:grpSpPr>
        <p:sp>
          <p:nvSpPr>
            <p:cNvPr id="26" name="Oval 25"/>
            <p:cNvSpPr/>
            <p:nvPr/>
          </p:nvSpPr>
          <p:spPr>
            <a:xfrm>
              <a:off x="5706077" y="968908"/>
              <a:ext cx="5509246" cy="4233289"/>
            </a:xfrm>
            <a:prstGeom prst="ellipse">
              <a:avLst/>
            </a:prstGeom>
            <a:solidFill>
              <a:srgbClr val="86C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erge 16"/>
            <p:cNvSpPr/>
            <p:nvPr/>
          </p:nvSpPr>
          <p:spPr>
            <a:xfrm rot="4203128">
              <a:off x="4538441" y="2509171"/>
              <a:ext cx="1598988" cy="2439212"/>
            </a:xfrm>
            <a:prstGeom prst="flowChartMerge">
              <a:avLst/>
            </a:prstGeom>
            <a:solidFill>
              <a:srgbClr val="86C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6385888" y="5092736"/>
            <a:ext cx="5753022" cy="830997"/>
          </a:xfrm>
          <a:prstGeom prst="rect">
            <a:avLst/>
          </a:prstGeom>
          <a:noFill/>
          <a:ln w="57150">
            <a:solidFill>
              <a:srgbClr val="FF0000"/>
            </a:solidFill>
            <a:prstDash val="dash"/>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Tập hợp những nguyên tử silver cùng loại gọi là </a:t>
            </a:r>
            <a:r>
              <a:rPr lang="en-US" sz="2400" b="1">
                <a:solidFill>
                  <a:srgbClr val="FF0000"/>
                </a:solidFill>
                <a:latin typeface="Times New Roman" panose="02020603050405020304" pitchFamily="18" charset="0"/>
                <a:cs typeface="Times New Roman" panose="02020603050405020304" pitchFamily="18" charset="0"/>
              </a:rPr>
              <a:t>NGUYÊN TỐ HÓA HỌC SILVER</a:t>
            </a:r>
          </a:p>
        </p:txBody>
      </p:sp>
      <p:pic>
        <p:nvPicPr>
          <p:cNvPr id="63" name="Picture 62"/>
          <p:cNvPicPr>
            <a:picLocks noChangeAspect="1"/>
          </p:cNvPicPr>
          <p:nvPr/>
        </p:nvPicPr>
        <p:blipFill>
          <a:blip r:embed="rId5"/>
          <a:stretch>
            <a:fillRect/>
          </a:stretch>
        </p:blipFill>
        <p:spPr>
          <a:xfrm>
            <a:off x="6596018" y="927366"/>
            <a:ext cx="2666381" cy="2375503"/>
          </a:xfrm>
          <a:prstGeom prst="rect">
            <a:avLst/>
          </a:prstGeom>
        </p:spPr>
      </p:pic>
      <p:sp>
        <p:nvSpPr>
          <p:cNvPr id="91" name="TextBox 90"/>
          <p:cNvSpPr txBox="1"/>
          <p:nvPr/>
        </p:nvSpPr>
        <p:spPr>
          <a:xfrm>
            <a:off x="6426585" y="5063684"/>
            <a:ext cx="5152032" cy="830997"/>
          </a:xfrm>
          <a:prstGeom prst="rect">
            <a:avLst/>
          </a:prstGeom>
          <a:noFill/>
          <a:ln w="57150">
            <a:solidFill>
              <a:srgbClr val="00B0F0"/>
            </a:solidFill>
            <a:prstDash val="dash"/>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Tập hợp những nguyên tử silver </a:t>
            </a:r>
          </a:p>
          <a:p>
            <a:pPr algn="ctr"/>
            <a:r>
              <a:rPr lang="en-US" sz="2400">
                <a:latin typeface="Times New Roman" panose="02020603050405020304" pitchFamily="18" charset="0"/>
                <a:cs typeface="Times New Roman" panose="02020603050405020304" pitchFamily="18" charset="0"/>
              </a:rPr>
              <a:t>cùng loại gọi là gì ?</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92" name="Picture 2" descr="Hình ảnh Dấu Chấm Hỏi PNG , Câu Hỏi Clipart, Dấu Hỏi Sáng Tạo, Nghi Ngờ PNG  miễn phí tải tập tin PSDComment và Vector"/>
          <p:cNvPicPr>
            <a:picLocks noChangeAspect="1" noChangeArrowheads="1"/>
          </p:cNvPicPr>
          <p:nvPr/>
        </p:nvPicPr>
        <p:blipFill rotWithShape="1">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l="21547" r="24847" b="9218"/>
          <a:stretch/>
        </p:blipFill>
        <p:spPr bwMode="auto">
          <a:xfrm>
            <a:off x="5178829" y="4018670"/>
            <a:ext cx="1268471" cy="214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5246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down)">
                                      <p:cBhvr>
                                        <p:cTn id="7" dur="500"/>
                                        <p:tgtEl>
                                          <p:spTgt spid="91"/>
                                        </p:tgtEl>
                                      </p:cBhvr>
                                    </p:animEffect>
                                  </p:childTnLst>
                                </p:cTn>
                              </p:par>
                              <p:par>
                                <p:cTn id="8" presetID="22" presetClass="entr" presetSubtype="4"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wipe(down)">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92"/>
                                        </p:tgtEl>
                                        <p:attrNameLst>
                                          <p:attrName>style.visibility</p:attrName>
                                        </p:attrNameLst>
                                      </p:cBhvr>
                                      <p:to>
                                        <p:strVal val="hidden"/>
                                      </p:to>
                                    </p:se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91" grpId="0" animBg="1"/>
      <p:bldP spid="91"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6" y="-18365"/>
            <a:ext cx="3692434" cy="646331"/>
          </a:xfrm>
          <a:prstGeom prst="rect">
            <a:avLst/>
          </a:prstGeom>
        </p:spPr>
        <p:txBody>
          <a:bodyPr wrap="square">
            <a:spAutoFit/>
          </a:bodyPr>
          <a:lstStyle/>
          <a:p>
            <a:pPr algn="ctr"/>
            <a:r>
              <a:rPr lang="en-US" sz="3600" dirty="0">
                <a:solidFill>
                  <a:srgbClr val="FF0000"/>
                </a:solidFill>
                <a:latin typeface="Times New Roman" pitchFamily="18" charset="0"/>
                <a:cs typeface="Times New Roman" pitchFamily="18" charset="0"/>
              </a:rPr>
              <a:t>TỰ LUẬN</a:t>
            </a:r>
            <a:endParaRPr lang="vi-VN" sz="3600" dirty="0">
              <a:solidFill>
                <a:srgbClr val="FF0000"/>
              </a:solidFill>
              <a:latin typeface="Times New Roman" pitchFamily="18" charset="0"/>
              <a:cs typeface="Times New Roman" pitchFamily="18" charset="0"/>
            </a:endParaRPr>
          </a:p>
        </p:txBody>
      </p:sp>
      <p:sp>
        <p:nvSpPr>
          <p:cNvPr id="5" name="Cloud Callout 4"/>
          <p:cNvSpPr/>
          <p:nvPr/>
        </p:nvSpPr>
        <p:spPr>
          <a:xfrm>
            <a:off x="195941" y="261375"/>
            <a:ext cx="11871367" cy="2523389"/>
          </a:xfrm>
          <a:prstGeom prst="cloudCallout">
            <a:avLst>
              <a:gd name="adj1" fmla="val -48585"/>
              <a:gd name="adj2" fmla="val 468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pPr>
            <a:r>
              <a:rPr lang="en-US">
                <a:latin typeface="Times New Roman" panose="02020603050405020304" pitchFamily="18" charset="0"/>
                <a:ea typeface="Calibri" panose="020F0502020204030204" pitchFamily="34" charset="0"/>
                <a:cs typeface="Times New Roman" panose="02020603050405020304" pitchFamily="18" charset="0"/>
              </a:rPr>
              <a:t>Câu 1 (NB) Kể cấc hạt dưới nguyên tử? những hạt nào mang điện?</a:t>
            </a:r>
          </a:p>
        </p:txBody>
      </p:sp>
      <p:sp>
        <p:nvSpPr>
          <p:cNvPr id="2" name="TextBox 1"/>
          <p:cNvSpPr txBox="1"/>
          <p:nvPr/>
        </p:nvSpPr>
        <p:spPr>
          <a:xfrm>
            <a:off x="1301931" y="615128"/>
            <a:ext cx="9628515" cy="1815882"/>
          </a:xfrm>
          <a:prstGeom prst="rect">
            <a:avLst/>
          </a:prstGeom>
          <a:noFill/>
        </p:spPr>
        <p:txBody>
          <a:bodyPr wrap="square" rtlCol="0">
            <a:spAutoFit/>
          </a:bodyPr>
          <a:lstStyle/>
          <a:p>
            <a:pPr fontAlgn="base"/>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 ( VDT)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R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gấp14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hydrogen.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a:t>
            </a:r>
          </a:p>
          <a:p>
            <a:pPr fontAlgn="base"/>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R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pPr fontAlgn="base"/>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p,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e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1052945" y="3138517"/>
            <a:ext cx="8312727" cy="1569660"/>
          </a:xfrm>
          <a:prstGeom prst="rect">
            <a:avLst/>
          </a:prstGeom>
          <a:noFill/>
        </p:spPr>
        <p:txBody>
          <a:bodyPr wrap="square" rtlCol="0">
            <a:spAutoFit/>
          </a:bodyPr>
          <a:lstStyle/>
          <a:p>
            <a:r>
              <a:rPr lang="en-US" sz="3200" b="1" i="1" dirty="0">
                <a:solidFill>
                  <a:srgbClr val="7030A0"/>
                </a:solidFill>
                <a:latin typeface="Times New Roman" panose="02020603050405020304" pitchFamily="18" charset="0"/>
                <a:cs typeface="Times New Roman" panose="02020603050405020304" pitchFamily="18" charset="0"/>
              </a:rPr>
              <a:t>Theo </a:t>
            </a:r>
            <a:r>
              <a:rPr lang="en-US" sz="3200" b="1" i="1" dirty="0" err="1">
                <a:solidFill>
                  <a:srgbClr val="7030A0"/>
                </a:solidFill>
                <a:latin typeface="Times New Roman" panose="02020603050405020304" pitchFamily="18" charset="0"/>
                <a:cs typeface="Times New Roman" panose="02020603050405020304" pitchFamily="18" charset="0"/>
              </a:rPr>
              <a:t>đề</a:t>
            </a:r>
            <a:r>
              <a:rPr lang="en-US" sz="3200" b="1" i="1" dirty="0">
                <a:solidFill>
                  <a:srgbClr val="7030A0"/>
                </a:solidFill>
                <a:latin typeface="Times New Roman" panose="02020603050405020304" pitchFamily="18" charset="0"/>
                <a:cs typeface="Times New Roman" panose="02020603050405020304" pitchFamily="18" charset="0"/>
              </a:rPr>
              <a:t> ta </a:t>
            </a:r>
            <a:r>
              <a:rPr lang="en-US" sz="3200" b="1" i="1" dirty="0" err="1">
                <a:solidFill>
                  <a:srgbClr val="7030A0"/>
                </a:solidFill>
                <a:latin typeface="Times New Roman" panose="02020603050405020304" pitchFamily="18" charset="0"/>
                <a:cs typeface="Times New Roman" panose="02020603050405020304" pitchFamily="18" charset="0"/>
              </a:rPr>
              <a:t>có</a:t>
            </a:r>
            <a:r>
              <a:rPr lang="en-US" sz="3200" b="1" i="1" dirty="0">
                <a:solidFill>
                  <a:srgbClr val="7030A0"/>
                </a:solidFill>
                <a:latin typeface="Times New Roman" panose="02020603050405020304" pitchFamily="18" charset="0"/>
                <a:cs typeface="Times New Roman" panose="02020603050405020304" pitchFamily="18" charset="0"/>
              </a:rPr>
              <a:t>: R = 14.H = 14.1 = 14 </a:t>
            </a:r>
            <a:r>
              <a:rPr lang="en-US" sz="3200" b="1" i="1" dirty="0" err="1">
                <a:solidFill>
                  <a:srgbClr val="7030A0"/>
                </a:solidFill>
                <a:latin typeface="Times New Roman" panose="02020603050405020304" pitchFamily="18" charset="0"/>
                <a:cs typeface="Times New Roman" panose="02020603050405020304" pitchFamily="18" charset="0"/>
              </a:rPr>
              <a:t>amu</a:t>
            </a:r>
            <a:endParaRPr lang="en-US" sz="3200" b="1" i="1" dirty="0">
              <a:solidFill>
                <a:srgbClr val="7030A0"/>
              </a:solidFill>
              <a:latin typeface="Times New Roman" panose="02020603050405020304" pitchFamily="18" charset="0"/>
              <a:cs typeface="Times New Roman" panose="02020603050405020304" pitchFamily="18" charset="0"/>
            </a:endParaRPr>
          </a:p>
          <a:p>
            <a:r>
              <a:rPr lang="en-US" sz="3200" b="1" i="1" dirty="0">
                <a:solidFill>
                  <a:srgbClr val="7030A0"/>
                </a:solidFill>
                <a:latin typeface="Times New Roman" panose="02020603050405020304" pitchFamily="18" charset="0"/>
                <a:cs typeface="Times New Roman" panose="02020603050405020304" pitchFamily="18" charset="0"/>
              </a:rPr>
              <a:t>- R = 14 </a:t>
            </a:r>
            <a:r>
              <a:rPr lang="en-US" sz="3200" b="1" i="1" dirty="0" err="1">
                <a:solidFill>
                  <a:srgbClr val="7030A0"/>
                </a:solidFill>
                <a:latin typeface="Times New Roman" panose="02020603050405020304" pitchFamily="18" charset="0"/>
                <a:cs typeface="Times New Roman" panose="02020603050405020304" pitchFamily="18" charset="0"/>
              </a:rPr>
              <a:t>amu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a:solidFill>
                  <a:srgbClr val="7030A0"/>
                </a:solidFill>
                <a:latin typeface="Times New Roman" panose="02020603050405020304" pitchFamily="18" charset="0"/>
                <a:cs typeface="Times New Roman" panose="02020603050405020304" pitchFamily="18" charset="0"/>
                <a:sym typeface="Symbol" panose="05050102010706020507" pitchFamily="18" charset="2"/>
              </a:rPr>
              <a:t></a:t>
            </a:r>
            <a:r>
              <a:rPr lang="en-US" sz="3200" b="1" i="1" dirty="0">
                <a:solidFill>
                  <a:srgbClr val="7030A0"/>
                </a:solidFill>
                <a:latin typeface="Times New Roman" panose="02020603050405020304" pitchFamily="18" charset="0"/>
                <a:cs typeface="Times New Roman" panose="02020603050405020304" pitchFamily="18" charset="0"/>
              </a:rPr>
              <a:t> R </a:t>
            </a:r>
            <a:r>
              <a:rPr lang="en-US" sz="3200" b="1" i="1" dirty="0" err="1">
                <a:solidFill>
                  <a:srgbClr val="7030A0"/>
                </a:solidFill>
                <a:latin typeface="Times New Roman" panose="02020603050405020304" pitchFamily="18" charset="0"/>
                <a:cs typeface="Times New Roman" panose="02020603050405020304" pitchFamily="18" charset="0"/>
              </a:rPr>
              <a:t>là</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nguyên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tố</a:t>
            </a:r>
            <a:r>
              <a:rPr lang="en-US" sz="3200" b="1" i="1" dirty="0">
                <a:solidFill>
                  <a:srgbClr val="7030A0"/>
                </a:solidFill>
                <a:latin typeface="Times New Roman" panose="02020603050405020304" pitchFamily="18" charset="0"/>
                <a:cs typeface="Times New Roman" panose="02020603050405020304" pitchFamily="18" charset="0"/>
              </a:rPr>
              <a:t> nitrogen (N).</a:t>
            </a:r>
          </a:p>
          <a:p>
            <a:pPr fontAlgn="base"/>
            <a:r>
              <a:rPr lang="en-US" sz="3200" b="1" i="1" dirty="0">
                <a:solidFill>
                  <a:srgbClr val="7030A0"/>
                </a:solidFill>
                <a:latin typeface="Times New Roman" panose="02020603050405020304" pitchFamily="18" charset="0"/>
                <a:cs typeface="Times New Roman" panose="02020603050405020304" pitchFamily="18" charset="0"/>
              </a:rPr>
              <a:t> - </a:t>
            </a:r>
            <a:r>
              <a:rPr lang="en-US" sz="3200" b="1" i="1" dirty="0" err="1">
                <a:solidFill>
                  <a:srgbClr val="7030A0"/>
                </a:solidFill>
                <a:latin typeface="Times New Roman" panose="02020603050405020304" pitchFamily="18" charset="0"/>
                <a:cs typeface="Times New Roman" panose="02020603050405020304" pitchFamily="18" charset="0"/>
              </a:rPr>
              <a:t>Số</a:t>
            </a:r>
            <a:r>
              <a:rPr lang="en-US" sz="3200" b="1" i="1" dirty="0">
                <a:solidFill>
                  <a:srgbClr val="7030A0"/>
                </a:solidFill>
                <a:latin typeface="Times New Roman" panose="02020603050405020304" pitchFamily="18" charset="0"/>
                <a:cs typeface="Times New Roman" panose="02020603050405020304" pitchFamily="18" charset="0"/>
              </a:rPr>
              <a:t> p </a:t>
            </a:r>
            <a:r>
              <a:rPr lang="en-US" sz="3200" b="1" i="1" dirty="0" err="1">
                <a:solidFill>
                  <a:srgbClr val="7030A0"/>
                </a:solidFill>
                <a:latin typeface="Times New Roman" panose="02020603050405020304" pitchFamily="18" charset="0"/>
                <a:cs typeface="Times New Roman" panose="02020603050405020304" pitchFamily="18" charset="0"/>
              </a:rPr>
              <a:t>là</a:t>
            </a:r>
            <a:r>
              <a:rPr lang="en-US" sz="3200" b="1" i="1" dirty="0">
                <a:solidFill>
                  <a:srgbClr val="7030A0"/>
                </a:solidFill>
                <a:latin typeface="Times New Roman" panose="02020603050405020304" pitchFamily="18" charset="0"/>
                <a:cs typeface="Times New Roman" panose="02020603050405020304" pitchFamily="18" charset="0"/>
              </a:rPr>
              <a:t> 7</a:t>
            </a:r>
            <a:r>
              <a:rPr lang="en-US" sz="3200" b="1" i="1" dirty="0">
                <a:solidFill>
                  <a:srgbClr val="7030A0"/>
                </a:solidFill>
                <a:latin typeface="Times New Roman" panose="02020603050405020304" pitchFamily="18" charset="0"/>
                <a:cs typeface="Times New Roman" panose="02020603050405020304" pitchFamily="18" charset="0"/>
                <a:sym typeface="Symbol" panose="05050102010706020507" pitchFamily="18" charset="2"/>
              </a:rPr>
              <a: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số</a:t>
            </a:r>
            <a:r>
              <a:rPr lang="en-US" sz="3200" b="1" i="1" dirty="0">
                <a:solidFill>
                  <a:srgbClr val="7030A0"/>
                </a:solidFill>
                <a:latin typeface="Times New Roman" panose="02020603050405020304" pitchFamily="18" charset="0"/>
                <a:cs typeface="Times New Roman" panose="02020603050405020304" pitchFamily="18" charset="0"/>
              </a:rPr>
              <a:t> e </a:t>
            </a:r>
            <a:r>
              <a:rPr lang="en-US" sz="3200" b="1" i="1" dirty="0" err="1">
                <a:solidFill>
                  <a:srgbClr val="7030A0"/>
                </a:solidFill>
                <a:latin typeface="Times New Roman" panose="02020603050405020304" pitchFamily="18" charset="0"/>
                <a:cs typeface="Times New Roman" panose="02020603050405020304" pitchFamily="18" charset="0"/>
              </a:rPr>
              <a:t>là</a:t>
            </a:r>
            <a:r>
              <a:rPr lang="en-US" sz="3200" b="1" i="1" dirty="0">
                <a:solidFill>
                  <a:srgbClr val="7030A0"/>
                </a:solidFill>
                <a:latin typeface="Times New Roman" panose="02020603050405020304" pitchFamily="18" charset="0"/>
                <a:cs typeface="Times New Roman" panose="02020603050405020304" pitchFamily="18" charset="0"/>
              </a:rPr>
              <a:t> 7 (</a:t>
            </a:r>
            <a:r>
              <a:rPr lang="en-US" sz="3200" b="1" i="1" dirty="0" err="1">
                <a:solidFill>
                  <a:srgbClr val="7030A0"/>
                </a:solidFill>
                <a:latin typeface="Times New Roman" panose="02020603050405020304" pitchFamily="18" charset="0"/>
                <a:cs typeface="Times New Roman" panose="02020603050405020304" pitchFamily="18" charset="0"/>
              </a:rPr>
              <a:t>vì</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số</a:t>
            </a:r>
            <a:r>
              <a:rPr lang="en-US" sz="3200" b="1" i="1" dirty="0">
                <a:solidFill>
                  <a:srgbClr val="7030A0"/>
                </a:solidFill>
                <a:latin typeface="Times New Roman" panose="02020603050405020304" pitchFamily="18" charset="0"/>
                <a:cs typeface="Times New Roman" panose="02020603050405020304" pitchFamily="18" charset="0"/>
              </a:rPr>
              <a:t> p = </a:t>
            </a:r>
            <a:r>
              <a:rPr lang="en-US" sz="3200" b="1" i="1" dirty="0" err="1">
                <a:solidFill>
                  <a:srgbClr val="7030A0"/>
                </a:solidFill>
                <a:latin typeface="Times New Roman" panose="02020603050405020304" pitchFamily="18" charset="0"/>
                <a:cs typeface="Times New Roman" panose="02020603050405020304" pitchFamily="18" charset="0"/>
              </a:rPr>
              <a:t>số</a:t>
            </a:r>
            <a:r>
              <a:rPr lang="en-US" sz="3200" b="1" i="1" dirty="0">
                <a:solidFill>
                  <a:srgbClr val="7030A0"/>
                </a:solidFill>
                <a:latin typeface="Times New Roman" panose="02020603050405020304" pitchFamily="18" charset="0"/>
                <a:cs typeface="Times New Roman" panose="02020603050405020304" pitchFamily="18" charset="0"/>
              </a:rPr>
              <a:t> e).</a:t>
            </a:r>
          </a:p>
        </p:txBody>
      </p:sp>
    </p:spTree>
    <p:extLst>
      <p:ext uri="{BB962C8B-B14F-4D97-AF65-F5344CB8AC3E}">
        <p14:creationId xmlns:p14="http://schemas.microsoft.com/office/powerpoint/2010/main" val="184918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6" y="-18365"/>
            <a:ext cx="3692434" cy="646331"/>
          </a:xfrm>
          <a:prstGeom prst="rect">
            <a:avLst/>
          </a:prstGeom>
        </p:spPr>
        <p:txBody>
          <a:bodyPr wrap="square">
            <a:spAutoFit/>
          </a:bodyPr>
          <a:lstStyle/>
          <a:p>
            <a:pPr algn="ctr"/>
            <a:r>
              <a:rPr lang="en-US" sz="3600" dirty="0">
                <a:solidFill>
                  <a:srgbClr val="FF0000"/>
                </a:solidFill>
                <a:latin typeface="Times New Roman" pitchFamily="18" charset="0"/>
                <a:cs typeface="Times New Roman" pitchFamily="18" charset="0"/>
              </a:rPr>
              <a:t>TỰ LUẬN</a:t>
            </a:r>
            <a:endParaRPr lang="vi-VN" sz="3600" dirty="0">
              <a:solidFill>
                <a:srgbClr val="FF0000"/>
              </a:solidFill>
              <a:latin typeface="Times New Roman" pitchFamily="18" charset="0"/>
              <a:cs typeface="Times New Roman" pitchFamily="18" charset="0"/>
            </a:endParaRPr>
          </a:p>
        </p:txBody>
      </p:sp>
      <p:sp>
        <p:nvSpPr>
          <p:cNvPr id="5" name="Cloud Callout 4"/>
          <p:cNvSpPr/>
          <p:nvPr/>
        </p:nvSpPr>
        <p:spPr>
          <a:xfrm>
            <a:off x="195941" y="261375"/>
            <a:ext cx="11455731" cy="2523389"/>
          </a:xfrm>
          <a:prstGeom prst="cloudCallout">
            <a:avLst>
              <a:gd name="adj1" fmla="val -48585"/>
              <a:gd name="adj2" fmla="val 468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pPr>
            <a:r>
              <a:rPr lang="en-US">
                <a:latin typeface="Times New Roman" panose="02020603050405020304" pitchFamily="18" charset="0"/>
                <a:ea typeface="Calibri" panose="020F0502020204030204" pitchFamily="34" charset="0"/>
                <a:cs typeface="Times New Roman" panose="02020603050405020304" pitchFamily="18" charset="0"/>
              </a:rPr>
              <a:t>Câu 1 (NB) Kể cấc hạt dưới nguyên tử? những hạt nào mang điện?</a:t>
            </a:r>
          </a:p>
        </p:txBody>
      </p:sp>
      <p:sp>
        <p:nvSpPr>
          <p:cNvPr id="2" name="TextBox 1"/>
          <p:cNvSpPr txBox="1"/>
          <p:nvPr/>
        </p:nvSpPr>
        <p:spPr>
          <a:xfrm>
            <a:off x="1136467" y="960296"/>
            <a:ext cx="9046624" cy="954107"/>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5 ( VDC)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¼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X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1/3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potassium.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X</a:t>
            </a:r>
          </a:p>
        </p:txBody>
      </p:sp>
      <p:sp>
        <p:nvSpPr>
          <p:cNvPr id="3" name="TextBox 2"/>
          <p:cNvSpPr txBox="1"/>
          <p:nvPr/>
        </p:nvSpPr>
        <p:spPr>
          <a:xfrm>
            <a:off x="1136467" y="2967522"/>
            <a:ext cx="7910945" cy="2246769"/>
          </a:xfrm>
          <a:prstGeom prst="rect">
            <a:avLst/>
          </a:prstGeom>
          <a:noFill/>
        </p:spPr>
        <p:txBody>
          <a:bodyPr wrap="square" rtlCol="0">
            <a:spAutoFit/>
          </a:bodyPr>
          <a:lstStyle/>
          <a:p>
            <a:r>
              <a:rPr lang="en-US" sz="2800" b="1" i="1" dirty="0">
                <a:solidFill>
                  <a:srgbClr val="7030A0"/>
                </a:solidFill>
                <a:latin typeface="Times New Roman" panose="02020603050405020304" pitchFamily="18" charset="0"/>
                <a:cs typeface="Times New Roman" panose="02020603050405020304" pitchFamily="18" charset="0"/>
              </a:rPr>
              <a:t>Theo </a:t>
            </a:r>
            <a:r>
              <a:rPr lang="en-US" sz="2800" b="1" i="1" dirty="0" err="1">
                <a:solidFill>
                  <a:srgbClr val="7030A0"/>
                </a:solidFill>
                <a:latin typeface="Times New Roman" panose="02020603050405020304" pitchFamily="18" charset="0"/>
                <a:cs typeface="Times New Roman" panose="02020603050405020304" pitchFamily="18" charset="0"/>
              </a:rPr>
              <a:t>đề</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bài</a:t>
            </a:r>
            <a:r>
              <a:rPr lang="en-US" sz="2800" b="1" i="1" dirty="0">
                <a:solidFill>
                  <a:srgbClr val="7030A0"/>
                </a:solidFill>
                <a:latin typeface="Times New Roman" panose="02020603050405020304" pitchFamily="18" charset="0"/>
                <a:cs typeface="Times New Roman" panose="02020603050405020304" pitchFamily="18" charset="0"/>
              </a:rPr>
              <a:t> ta </a:t>
            </a:r>
            <a:r>
              <a:rPr lang="en-US" sz="2800" b="1" i="1" dirty="0" err="1">
                <a:solidFill>
                  <a:srgbClr val="7030A0"/>
                </a:solidFill>
                <a:latin typeface="Times New Roman" panose="02020603050405020304" pitchFamily="18" charset="0"/>
                <a:cs typeface="Times New Roman" panose="02020603050405020304" pitchFamily="18" charset="0"/>
              </a:rPr>
              <a:t>có</a:t>
            </a:r>
            <a:r>
              <a:rPr lang="en-US" sz="2800" b="1" i="1" dirty="0">
                <a:solidFill>
                  <a:srgbClr val="7030A0"/>
                </a:solidFill>
                <a:latin typeface="Times New Roman" panose="02020603050405020304" pitchFamily="18" charset="0"/>
                <a:cs typeface="Times New Roman" panose="02020603050405020304" pitchFamily="18" charset="0"/>
              </a:rPr>
              <a:t>: ¼ X = 1/3 NTK</a:t>
            </a:r>
            <a:r>
              <a:rPr lang="en-US" sz="2800" b="1" i="1" baseline="-25000" dirty="0">
                <a:solidFill>
                  <a:srgbClr val="7030A0"/>
                </a:solidFill>
                <a:latin typeface="Times New Roman" panose="02020603050405020304" pitchFamily="18" charset="0"/>
                <a:cs typeface="Times New Roman" panose="02020603050405020304" pitchFamily="18" charset="0"/>
              </a:rPr>
              <a:t>K</a:t>
            </a:r>
            <a:endParaRPr lang="en-US" sz="2800" b="1" i="1" dirty="0">
              <a:solidFill>
                <a:srgbClr val="7030A0"/>
              </a:solidFill>
              <a:latin typeface="Times New Roman" panose="02020603050405020304" pitchFamily="18" charset="0"/>
              <a:cs typeface="Times New Roman" panose="02020603050405020304" pitchFamily="18" charset="0"/>
            </a:endParaRPr>
          </a:p>
          <a:p>
            <a:pPr lvl="1"/>
            <a:r>
              <a:rPr lang="en-US" sz="2800" b="1" i="1" dirty="0">
                <a:solidFill>
                  <a:srgbClr val="7030A0"/>
                </a:solidFill>
                <a:latin typeface="Times New Roman" panose="02020603050405020304" pitchFamily="18" charset="0"/>
                <a:cs typeface="Times New Roman" panose="02020603050405020304" pitchFamily="18" charset="0"/>
              </a:rPr>
              <a:t>=&gt;NTK</a:t>
            </a:r>
            <a:r>
              <a:rPr lang="en-US" sz="2800" b="1" i="1" baseline="-25000" dirty="0">
                <a:solidFill>
                  <a:srgbClr val="7030A0"/>
                </a:solidFill>
                <a:latin typeface="Times New Roman" panose="02020603050405020304" pitchFamily="18" charset="0"/>
                <a:cs typeface="Times New Roman" panose="02020603050405020304" pitchFamily="18" charset="0"/>
              </a:rPr>
              <a:t>X</a:t>
            </a:r>
            <a:r>
              <a:rPr lang="en-US" sz="2800" b="1" i="1" dirty="0">
                <a:solidFill>
                  <a:srgbClr val="7030A0"/>
                </a:solidFill>
                <a:latin typeface="Times New Roman" panose="02020603050405020304" pitchFamily="18" charset="0"/>
                <a:cs typeface="Times New Roman" panose="02020603050405020304" pitchFamily="18" charset="0"/>
              </a:rPr>
              <a:t>= 4/3 NTK</a:t>
            </a:r>
            <a:r>
              <a:rPr lang="en-US" sz="2800" b="1" i="1" baseline="-25000" dirty="0">
                <a:solidFill>
                  <a:srgbClr val="7030A0"/>
                </a:solidFill>
                <a:latin typeface="Times New Roman" panose="02020603050405020304" pitchFamily="18" charset="0"/>
                <a:cs typeface="Times New Roman" panose="02020603050405020304" pitchFamily="18" charset="0"/>
              </a:rPr>
              <a:t> K</a:t>
            </a:r>
            <a:endParaRPr lang="en-US" sz="2800" b="1" i="1" dirty="0">
              <a:solidFill>
                <a:srgbClr val="7030A0"/>
              </a:solidFill>
              <a:latin typeface="Times New Roman" panose="02020603050405020304" pitchFamily="18" charset="0"/>
              <a:cs typeface="Times New Roman" panose="02020603050405020304" pitchFamily="18" charset="0"/>
            </a:endParaRPr>
          </a:p>
          <a:p>
            <a:r>
              <a:rPr lang="en-US" sz="2800" b="1" i="1" dirty="0">
                <a:solidFill>
                  <a:srgbClr val="7030A0"/>
                </a:solidFill>
                <a:latin typeface="Times New Roman" panose="02020603050405020304" pitchFamily="18" charset="0"/>
                <a:cs typeface="Times New Roman" panose="02020603050405020304" pitchFamily="18" charset="0"/>
              </a:rPr>
              <a:t>              = 4/3 .39 =52 </a:t>
            </a:r>
            <a:r>
              <a:rPr lang="en-US" sz="2800" b="1" i="1" dirty="0" err="1">
                <a:solidFill>
                  <a:srgbClr val="7030A0"/>
                </a:solidFill>
                <a:latin typeface="Times New Roman" panose="02020603050405020304" pitchFamily="18" charset="0"/>
                <a:cs typeface="Times New Roman" panose="02020603050405020304" pitchFamily="18" charset="0"/>
              </a:rPr>
              <a:t>amu</a:t>
            </a:r>
            <a:endParaRPr lang="en-US" sz="2800" b="1" i="1" dirty="0">
              <a:solidFill>
                <a:srgbClr val="7030A0"/>
              </a:solidFill>
              <a:latin typeface="Times New Roman" panose="02020603050405020304" pitchFamily="18" charset="0"/>
              <a:cs typeface="Times New Roman" panose="02020603050405020304" pitchFamily="18" charset="0"/>
            </a:endParaRPr>
          </a:p>
          <a:p>
            <a:r>
              <a:rPr lang="en-US" sz="2800" b="1" i="1" dirty="0" err="1">
                <a:solidFill>
                  <a:srgbClr val="7030A0"/>
                </a:solidFill>
                <a:latin typeface="Times New Roman" panose="02020603050405020304" pitchFamily="18" charset="0"/>
                <a:cs typeface="Times New Roman" panose="02020603050405020304" pitchFamily="18" charset="0"/>
              </a:rPr>
              <a:t>Vậy</a:t>
            </a:r>
            <a:r>
              <a:rPr lang="en-US" sz="2800" b="1" i="1" dirty="0">
                <a:solidFill>
                  <a:srgbClr val="7030A0"/>
                </a:solidFill>
                <a:latin typeface="Times New Roman" panose="02020603050405020304" pitchFamily="18" charset="0"/>
                <a:cs typeface="Times New Roman" panose="02020603050405020304" pitchFamily="18" charset="0"/>
              </a:rPr>
              <a:t> X </a:t>
            </a:r>
            <a:r>
              <a:rPr lang="en-US" sz="2800" b="1" i="1" dirty="0" err="1">
                <a:solidFill>
                  <a:srgbClr val="7030A0"/>
                </a:solidFill>
                <a:latin typeface="Times New Roman" panose="02020603050405020304" pitchFamily="18" charset="0"/>
                <a:cs typeface="Times New Roman" panose="02020603050405020304" pitchFamily="18" charset="0"/>
              </a:rPr>
              <a:t>là</a:t>
            </a:r>
            <a:r>
              <a:rPr lang="en-US" sz="2800" b="1" i="1" dirty="0">
                <a:solidFill>
                  <a:srgbClr val="7030A0"/>
                </a:solidFill>
                <a:latin typeface="Times New Roman" panose="02020603050405020304" pitchFamily="18" charset="0"/>
                <a:cs typeface="Times New Roman" panose="02020603050405020304" pitchFamily="18" charset="0"/>
              </a:rPr>
              <a:t> Chromium</a:t>
            </a:r>
          </a:p>
          <a:p>
            <a:r>
              <a:rPr lang="en-US" sz="2800" b="1" i="1" dirty="0">
                <a:solidFill>
                  <a:srgbClr val="7030A0"/>
                </a:solidFill>
                <a:latin typeface="Times New Roman" panose="02020603050405020304" pitchFamily="18" charset="0"/>
                <a:cs typeface="Times New Roman" panose="02020603050405020304" pitchFamily="18" charset="0"/>
              </a:rPr>
              <a:t>  KHHH: Cr</a:t>
            </a:r>
          </a:p>
        </p:txBody>
      </p:sp>
    </p:spTree>
    <p:extLst>
      <p:ext uri="{BB962C8B-B14F-4D97-AF65-F5344CB8AC3E}">
        <p14:creationId xmlns:p14="http://schemas.microsoft.com/office/powerpoint/2010/main" val="9639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6" y="-18365"/>
            <a:ext cx="3692434" cy="646331"/>
          </a:xfrm>
          <a:prstGeom prst="rect">
            <a:avLst/>
          </a:prstGeom>
        </p:spPr>
        <p:txBody>
          <a:bodyPr wrap="square">
            <a:spAutoFit/>
          </a:bodyPr>
          <a:lstStyle/>
          <a:p>
            <a:pPr algn="ctr"/>
            <a:r>
              <a:rPr lang="en-US" sz="3600" dirty="0">
                <a:solidFill>
                  <a:srgbClr val="FF0000"/>
                </a:solidFill>
                <a:latin typeface="Times New Roman" pitchFamily="18" charset="0"/>
                <a:cs typeface="Times New Roman" pitchFamily="18" charset="0"/>
              </a:rPr>
              <a:t>TỰ LUẬN</a:t>
            </a:r>
            <a:endParaRPr lang="vi-VN" sz="3600" dirty="0">
              <a:solidFill>
                <a:srgbClr val="FF000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233183644"/>
              </p:ext>
            </p:extLst>
          </p:nvPr>
        </p:nvGraphicFramePr>
        <p:xfrm>
          <a:off x="1553206" y="1126712"/>
          <a:ext cx="7951012" cy="5888736"/>
        </p:xfrm>
        <a:graphic>
          <a:graphicData uri="http://schemas.openxmlformats.org/drawingml/2006/table">
            <a:tbl>
              <a:tblPr firstRow="1" firstCol="1" bandRow="1">
                <a:tableStyleId>{5C22544A-7EE6-4342-B048-85BDC9FD1C3A}</a:tableStyleId>
              </a:tblPr>
              <a:tblGrid>
                <a:gridCol w="3975506">
                  <a:extLst>
                    <a:ext uri="{9D8B030D-6E8A-4147-A177-3AD203B41FA5}">
                      <a16:colId xmlns:a16="http://schemas.microsoft.com/office/drawing/2014/main" val="1747630305"/>
                    </a:ext>
                  </a:extLst>
                </a:gridCol>
                <a:gridCol w="3975506">
                  <a:extLst>
                    <a:ext uri="{9D8B030D-6E8A-4147-A177-3AD203B41FA5}">
                      <a16:colId xmlns:a16="http://schemas.microsoft.com/office/drawing/2014/main" val="4261689807"/>
                    </a:ext>
                  </a:extLst>
                </a:gridCol>
              </a:tblGrid>
              <a:tr h="255905">
                <a:tc>
                  <a:txBody>
                    <a:bodyPr/>
                    <a:lstStyle/>
                    <a:p>
                      <a:pPr marL="0" marR="88900" algn="ctr">
                        <a:lnSpc>
                          <a:spcPct val="115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nguyên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tố</a:t>
                      </a:r>
                      <a:endPar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marL="0" marR="88900" algn="ctr">
                        <a:lnSpc>
                          <a:spcPct val="115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Kí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hiệu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hoá</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học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nguyên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tố</a:t>
                      </a:r>
                      <a:endPar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911677592"/>
                  </a:ext>
                </a:extLst>
              </a:tr>
              <a:tr h="255905">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Calcium</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018523758"/>
                  </a:ext>
                </a:extLst>
              </a:tr>
              <a:tr h="247015">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Carbon</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2270433019"/>
                  </a:ext>
                </a:extLst>
              </a:tr>
              <a:tr h="250190">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Oxygen</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4119362467"/>
                  </a:ext>
                </a:extLst>
              </a:tr>
              <a:tr h="255905">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Nitrogen</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1624525646"/>
                  </a:ext>
                </a:extLst>
              </a:tr>
              <a:tr h="250190">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Beryllium</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4150935704"/>
                  </a:ext>
                </a:extLst>
              </a:tr>
              <a:tr h="284148">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Hydrogen</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2542411597"/>
                  </a:ext>
                </a:extLst>
              </a:tr>
              <a:tr h="250190">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Potassium</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1687646582"/>
                  </a:ext>
                </a:extLst>
              </a:tr>
              <a:tr h="255905">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Neon</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2252328721"/>
                  </a:ext>
                </a:extLst>
              </a:tr>
              <a:tr h="247015">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Chlorine</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769422170"/>
                  </a:ext>
                </a:extLst>
              </a:tr>
              <a:tr h="255905">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Iron</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858443653"/>
                  </a:ext>
                </a:extLst>
              </a:tr>
            </a:tbl>
          </a:graphicData>
        </a:graphic>
      </p:graphicFrame>
      <p:sp>
        <p:nvSpPr>
          <p:cNvPr id="7" name="Rectangle 1"/>
          <p:cNvSpPr>
            <a:spLocks noChangeArrowheads="1"/>
          </p:cNvSpPr>
          <p:nvPr/>
        </p:nvSpPr>
        <p:spPr bwMode="auto">
          <a:xfrm>
            <a:off x="387928" y="572714"/>
            <a:ext cx="115408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28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6.(TH) </a:t>
            </a:r>
            <a:r>
              <a:rPr kumimoji="0" lang="en-US" altLang="en-US" sz="320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3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kumimoji="0" lang="en-US" altLang="en-US" sz="3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kí</a:t>
            </a:r>
            <a:r>
              <a:rPr kumimoji="0" lang="en-US" altLang="en-US" sz="3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hiệu</a:t>
            </a:r>
            <a:r>
              <a:rPr kumimoji="0" lang="en-US" altLang="en-US" sz="3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hóa</a:t>
            </a:r>
            <a:r>
              <a:rPr kumimoji="0" lang="en-US" altLang="en-US" sz="3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3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3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kumimoji="0" lang="en-US" altLang="en-US" sz="3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tố</a:t>
            </a:r>
            <a:r>
              <a:rPr kumimoji="0" lang="en-US" altLang="en-US" sz="3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hóa</a:t>
            </a:r>
            <a:r>
              <a:rPr kumimoji="0" lang="en-US" altLang="en-US" sz="3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3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320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2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34903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6" y="-18365"/>
            <a:ext cx="3692434" cy="646331"/>
          </a:xfrm>
          <a:prstGeom prst="rect">
            <a:avLst/>
          </a:prstGeom>
        </p:spPr>
        <p:txBody>
          <a:bodyPr wrap="square">
            <a:spAutoFit/>
          </a:bodyPr>
          <a:lstStyle/>
          <a:p>
            <a:pPr algn="ctr"/>
            <a:r>
              <a:rPr lang="en-US" sz="3600" dirty="0">
                <a:solidFill>
                  <a:srgbClr val="FF0000"/>
                </a:solidFill>
                <a:latin typeface="Times New Roman" pitchFamily="18" charset="0"/>
                <a:cs typeface="Times New Roman" pitchFamily="18" charset="0"/>
              </a:rPr>
              <a:t>TỰ LUẬN</a:t>
            </a:r>
            <a:endParaRPr lang="vi-VN" sz="3600" dirty="0">
              <a:solidFill>
                <a:srgbClr val="FF000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74307458"/>
              </p:ext>
            </p:extLst>
          </p:nvPr>
        </p:nvGraphicFramePr>
        <p:xfrm>
          <a:off x="568038" y="918912"/>
          <a:ext cx="9199418" cy="5398008"/>
        </p:xfrm>
        <a:graphic>
          <a:graphicData uri="http://schemas.openxmlformats.org/drawingml/2006/table">
            <a:tbl>
              <a:tblPr firstRow="1" firstCol="1" bandRow="1">
                <a:tableStyleId>{5C22544A-7EE6-4342-B048-85BDC9FD1C3A}</a:tableStyleId>
              </a:tblPr>
              <a:tblGrid>
                <a:gridCol w="3175191">
                  <a:extLst>
                    <a:ext uri="{9D8B030D-6E8A-4147-A177-3AD203B41FA5}">
                      <a16:colId xmlns:a16="http://schemas.microsoft.com/office/drawing/2014/main" val="3513664027"/>
                    </a:ext>
                  </a:extLst>
                </a:gridCol>
                <a:gridCol w="6024227">
                  <a:extLst>
                    <a:ext uri="{9D8B030D-6E8A-4147-A177-3AD203B41FA5}">
                      <a16:colId xmlns:a16="http://schemas.microsoft.com/office/drawing/2014/main" val="2461666740"/>
                    </a:ext>
                  </a:extLst>
                </a:gridCol>
              </a:tblGrid>
              <a:tr h="438834">
                <a:tc>
                  <a:txBody>
                    <a:bodyPr/>
                    <a:lstStyle/>
                    <a:p>
                      <a:pPr marL="0" marR="88900" algn="ctr">
                        <a:lnSpc>
                          <a:spcPct val="115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endPar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marL="0" marR="88900" algn="ctr">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Kí hiệu hoá học của nguyên tố</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1936802455"/>
                  </a:ext>
                </a:extLst>
              </a:tr>
              <a:tr h="255905">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Calcium</a:t>
                      </a:r>
                      <a:endPar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ea typeface="+mn-ea"/>
                          <a:cs typeface="Times New Roman" panose="02020603050405020304" pitchFamily="18" charset="0"/>
                        </a:rPr>
                        <a:t>Ca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2989805442"/>
                  </a:ext>
                </a:extLst>
              </a:tr>
              <a:tr h="247015">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Carbon</a:t>
                      </a:r>
                      <a:endPar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ea typeface="+mn-ea"/>
                          <a:cs typeface="Times New Roman" panose="02020603050405020304" pitchFamily="18" charset="0"/>
                        </a:rPr>
                        <a:t>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62106137"/>
                  </a:ext>
                </a:extLst>
              </a:tr>
              <a:tr h="250190">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Oxygen</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ea typeface="+mn-ea"/>
                          <a:cs typeface="Times New Roman" panose="02020603050405020304" pitchFamily="18" charset="0"/>
                        </a:rPr>
                        <a:t>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4203090878"/>
                  </a:ext>
                </a:extLst>
              </a:tr>
              <a:tr h="255905">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Nitrogen</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ea typeface="+mn-ea"/>
                          <a:cs typeface="Times New Roman" panose="02020603050405020304" pitchFamily="18" charset="0"/>
                        </a:rPr>
                        <a:t>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134798194"/>
                  </a:ext>
                </a:extLst>
              </a:tr>
              <a:tr h="250190">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Beryllium</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ea typeface="+mn-ea"/>
                          <a:cs typeface="Times New Roman" panose="02020603050405020304" pitchFamily="18" charset="0"/>
                        </a:rPr>
                        <a:t>Be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855158514"/>
                  </a:ext>
                </a:extLst>
              </a:tr>
              <a:tr h="247015">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Hydrogen</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ea typeface="+mn-ea"/>
                          <a:cs typeface="Times New Roman" panose="02020603050405020304" pitchFamily="18" charset="0"/>
                        </a:rPr>
                        <a:t>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4270953657"/>
                  </a:ext>
                </a:extLst>
              </a:tr>
              <a:tr h="250190">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Potassium</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ea typeface="+mn-ea"/>
                          <a:cs typeface="Times New Roman" panose="02020603050405020304" pitchFamily="18" charset="0"/>
                        </a:rPr>
                        <a:t>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1587381247"/>
                  </a:ext>
                </a:extLst>
              </a:tr>
              <a:tr h="255905">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Neon</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ea typeface="+mn-ea"/>
                          <a:cs typeface="Times New Roman" panose="02020603050405020304" pitchFamily="18" charset="0"/>
                        </a:rPr>
                        <a:t>Ne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467905838"/>
                  </a:ext>
                </a:extLst>
              </a:tr>
              <a:tr h="247015">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Chlorine</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ea typeface="+mn-ea"/>
                          <a:cs typeface="Times New Roman" panose="02020603050405020304" pitchFamily="18" charset="0"/>
                        </a:rPr>
                        <a:t>Cl</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883849808"/>
                  </a:ext>
                </a:extLst>
              </a:tr>
              <a:tr h="255905">
                <a:tc>
                  <a:txBody>
                    <a:bodyPr/>
                    <a:lstStyle/>
                    <a:p>
                      <a:pPr marL="0" marR="88900" algn="l">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Iron</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88900" algn="l">
                        <a:lnSpc>
                          <a:spcPct val="115000"/>
                        </a:lnSpc>
                        <a:spcBef>
                          <a:spcPts val="0"/>
                        </a:spcBef>
                        <a:spcAft>
                          <a:spcPts val="0"/>
                        </a:spcAft>
                      </a:pPr>
                      <a:r>
                        <a:rPr lang="en-US" sz="2800" dirty="0">
                          <a:effectLst/>
                          <a:latin typeface="Times New Roman" panose="02020603050405020304" pitchFamily="18" charset="0"/>
                          <a:ea typeface="+mn-ea"/>
                          <a:cs typeface="Times New Roman" panose="02020603050405020304" pitchFamily="18" charset="0"/>
                        </a:rPr>
                        <a:t>Fe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087087179"/>
                  </a:ext>
                </a:extLst>
              </a:tr>
            </a:tbl>
          </a:graphicData>
        </a:graphic>
      </p:graphicFrame>
    </p:spTree>
    <p:extLst>
      <p:ext uri="{BB962C8B-B14F-4D97-AF65-F5344CB8AC3E}">
        <p14:creationId xmlns:p14="http://schemas.microsoft.com/office/powerpoint/2010/main" val="55407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6" y="-18365"/>
            <a:ext cx="3692434" cy="646331"/>
          </a:xfrm>
          <a:prstGeom prst="rect">
            <a:avLst/>
          </a:prstGeom>
        </p:spPr>
        <p:txBody>
          <a:bodyPr wrap="square">
            <a:spAutoFit/>
          </a:bodyPr>
          <a:lstStyle/>
          <a:p>
            <a:pPr algn="ctr"/>
            <a:r>
              <a:rPr lang="en-US" sz="3600" dirty="0">
                <a:solidFill>
                  <a:srgbClr val="FF0000"/>
                </a:solidFill>
                <a:latin typeface="Times New Roman" pitchFamily="18" charset="0"/>
                <a:cs typeface="Times New Roman" pitchFamily="18" charset="0"/>
              </a:rPr>
              <a:t>TỰ LUẬN</a:t>
            </a:r>
            <a:endParaRPr lang="vi-VN" sz="3600" dirty="0">
              <a:solidFill>
                <a:srgbClr val="FF0000"/>
              </a:solidFill>
              <a:latin typeface="Times New Roman" pitchFamily="18" charset="0"/>
              <a:cs typeface="Times New Roman" pitchFamily="18" charset="0"/>
            </a:endParaRPr>
          </a:p>
        </p:txBody>
      </p:sp>
      <p:sp>
        <p:nvSpPr>
          <p:cNvPr id="5" name="Cloud Callout 4"/>
          <p:cNvSpPr/>
          <p:nvPr/>
        </p:nvSpPr>
        <p:spPr>
          <a:xfrm>
            <a:off x="195941" y="261376"/>
            <a:ext cx="5761513" cy="1733680"/>
          </a:xfrm>
          <a:prstGeom prst="cloudCallout">
            <a:avLst>
              <a:gd name="adj1" fmla="val -48585"/>
              <a:gd name="adj2" fmla="val 468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pPr>
            <a:r>
              <a:rPr lang="en-US">
                <a:latin typeface="Times New Roman" panose="02020603050405020304" pitchFamily="18" charset="0"/>
                <a:ea typeface="Calibri" panose="020F0502020204030204" pitchFamily="34" charset="0"/>
                <a:cs typeface="Times New Roman" panose="02020603050405020304" pitchFamily="18" charset="0"/>
              </a:rPr>
              <a:t>Câu 1 (NB) Kể cấc hạt dưới nguyên tử? những hạt nào mang điện?</a:t>
            </a:r>
          </a:p>
        </p:txBody>
      </p:sp>
      <p:sp>
        <p:nvSpPr>
          <p:cNvPr id="2" name="TextBox 1"/>
          <p:cNvSpPr txBox="1"/>
          <p:nvPr/>
        </p:nvSpPr>
        <p:spPr>
          <a:xfrm>
            <a:off x="139533" y="756143"/>
            <a:ext cx="5874328"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7.(NB)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759041" y="220275"/>
            <a:ext cx="3463242" cy="1815882"/>
          </a:xfrm>
          <a:prstGeom prst="rect">
            <a:avLst/>
          </a:prstGeom>
          <a:noFill/>
        </p:spPr>
        <p:txBody>
          <a:bodyPr wrap="square" rtlCol="0">
            <a:spAutoFit/>
          </a:bodyPr>
          <a:lstStyle/>
          <a:p>
            <a:r>
              <a:rPr lang="en-US" sz="2800" b="1" i="1" dirty="0" err="1">
                <a:solidFill>
                  <a:srgbClr val="7030A0"/>
                </a:solidFill>
                <a:latin typeface="Times New Roman" panose="02020603050405020304" pitchFamily="18" charset="0"/>
                <a:cs typeface="Times New Roman" panose="02020603050405020304" pitchFamily="18" charset="0"/>
              </a:rPr>
              <a:t>Tập</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hợp</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những</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nguyên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tử</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có</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cùng</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số</a:t>
            </a:r>
            <a:r>
              <a:rPr lang="en-US" sz="2800" b="1" i="1" dirty="0">
                <a:solidFill>
                  <a:srgbClr val="7030A0"/>
                </a:solidFill>
                <a:latin typeface="Times New Roman" panose="02020603050405020304" pitchFamily="18" charset="0"/>
                <a:cs typeface="Times New Roman" panose="02020603050405020304" pitchFamily="18" charset="0"/>
              </a:rPr>
              <a:t> proton </a:t>
            </a:r>
            <a:r>
              <a:rPr lang="en-US" sz="2800" b="1" i="1" dirty="0" err="1">
                <a:solidFill>
                  <a:srgbClr val="7030A0"/>
                </a:solidFill>
                <a:latin typeface="Times New Roman" panose="02020603050405020304" pitchFamily="18" charset="0"/>
                <a:cs typeface="Times New Roman" panose="02020603050405020304" pitchFamily="18" charset="0"/>
              </a:rPr>
              <a:t>thuộc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một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nguyên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tố</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hóa</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học</a:t>
            </a:r>
            <a:r>
              <a:rPr lang="en-US" sz="2800" b="1" i="1" dirty="0">
                <a:solidFill>
                  <a:srgbClr val="7030A0"/>
                </a:solidFill>
                <a:latin typeface="Times New Roman" panose="02020603050405020304" pitchFamily="18" charset="0"/>
                <a:cs typeface="Times New Roman" panose="02020603050405020304" pitchFamily="18" charset="0"/>
              </a:rPr>
              <a:t>. </a:t>
            </a:r>
          </a:p>
        </p:txBody>
      </p:sp>
      <p:sp>
        <p:nvSpPr>
          <p:cNvPr id="6" name="Cloud Callout 5"/>
          <p:cNvSpPr/>
          <p:nvPr/>
        </p:nvSpPr>
        <p:spPr>
          <a:xfrm>
            <a:off x="114990" y="2388978"/>
            <a:ext cx="5761513" cy="1733680"/>
          </a:xfrm>
          <a:prstGeom prst="cloudCallout">
            <a:avLst>
              <a:gd name="adj1" fmla="val -48585"/>
              <a:gd name="adj2" fmla="val 468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pPr>
            <a:r>
              <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 name="TextBox 7"/>
          <p:cNvSpPr txBox="1"/>
          <p:nvPr/>
        </p:nvSpPr>
        <p:spPr>
          <a:xfrm>
            <a:off x="643246" y="2627617"/>
            <a:ext cx="4419600" cy="954107"/>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8. (NB)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p>
        </p:txBody>
      </p:sp>
      <p:sp>
        <p:nvSpPr>
          <p:cNvPr id="9" name="TextBox 8"/>
          <p:cNvSpPr txBox="1"/>
          <p:nvPr/>
        </p:nvSpPr>
        <p:spPr>
          <a:xfrm>
            <a:off x="1579419" y="4347443"/>
            <a:ext cx="10002981" cy="1815882"/>
          </a:xfrm>
          <a:prstGeom prst="rect">
            <a:avLst/>
          </a:prstGeom>
          <a:noFill/>
        </p:spPr>
        <p:txBody>
          <a:bodyPr wrap="square" rtlCol="0">
            <a:spAutoFit/>
          </a:bodyPr>
          <a:lstStyle/>
          <a:p>
            <a:r>
              <a:rPr lang="en-US" sz="2800" b="1" i="1" dirty="0" err="1">
                <a:solidFill>
                  <a:srgbClr val="002060"/>
                </a:solidFill>
                <a:latin typeface="Times New Roman" panose="02020603050405020304" pitchFamily="18" charset="0"/>
                <a:cs typeface="Times New Roman" panose="02020603050405020304" pitchFamily="18" charset="0"/>
              </a:rPr>
              <a:t>Kí</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hiệu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nguyên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tố</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hóa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học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gồm</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một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hoặc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hai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chữ</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có</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trong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tên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gọi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của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nguyên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tố</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trong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đó</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chữ</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đầu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được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viết</a:t>
            </a:r>
            <a:r>
              <a:rPr lang="en-US" sz="2800" b="1" i="1" dirty="0">
                <a:solidFill>
                  <a:srgbClr val="002060"/>
                </a:solidFill>
                <a:latin typeface="Times New Roman" panose="02020603050405020304" pitchFamily="18" charset="0"/>
                <a:cs typeface="Times New Roman" panose="02020603050405020304" pitchFamily="18" charset="0"/>
              </a:rPr>
              <a:t> ở </a:t>
            </a:r>
            <a:r>
              <a:rPr lang="en-US" sz="2800" b="1" i="1" dirty="0" err="1">
                <a:solidFill>
                  <a:srgbClr val="002060"/>
                </a:solidFill>
                <a:latin typeface="Times New Roman" panose="02020603050405020304" pitchFamily="18" charset="0"/>
                <a:cs typeface="Times New Roman" panose="02020603050405020304" pitchFamily="18" charset="0"/>
              </a:rPr>
              <a:t>dạng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chữ</a:t>
            </a:r>
            <a:r>
              <a:rPr lang="en-US" sz="2800" b="1" i="1" dirty="0">
                <a:solidFill>
                  <a:srgbClr val="002060"/>
                </a:solidFill>
                <a:latin typeface="Times New Roman" panose="02020603050405020304" pitchFamily="18" charset="0"/>
                <a:cs typeface="Times New Roman" panose="02020603050405020304" pitchFamily="18" charset="0"/>
              </a:rPr>
              <a:t> in </a:t>
            </a:r>
            <a:r>
              <a:rPr lang="en-US" sz="2800" b="1" i="1" dirty="0" err="1">
                <a:solidFill>
                  <a:srgbClr val="002060"/>
                </a:solidFill>
                <a:latin typeface="Times New Roman" panose="02020603050405020304" pitchFamily="18" charset="0"/>
                <a:cs typeface="Times New Roman" panose="02020603050405020304" pitchFamily="18" charset="0"/>
              </a:rPr>
              <a:t>hoa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và</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chữ</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thứ</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hai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viết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thường</a:t>
            </a:r>
            <a:endParaRPr lang="en-US" sz="2800" b="1" i="1" dirty="0">
              <a:solidFill>
                <a:srgbClr val="002060"/>
              </a:solidFill>
              <a:latin typeface="Times New Roman" panose="02020603050405020304" pitchFamily="18" charset="0"/>
              <a:cs typeface="Times New Roman" panose="02020603050405020304" pitchFamily="18" charset="0"/>
            </a:endParaRPr>
          </a:p>
          <a:p>
            <a:r>
              <a:rPr lang="en-US" sz="2800" b="1" i="1" dirty="0" err="1">
                <a:solidFill>
                  <a:srgbClr val="002060"/>
                </a:solidFill>
                <a:latin typeface="Times New Roman" panose="02020603050405020304" pitchFamily="18" charset="0"/>
                <a:cs typeface="Times New Roman" panose="02020603050405020304" pitchFamily="18" charset="0"/>
              </a:rPr>
              <a:t>Ví</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dụ</a:t>
            </a:r>
            <a:r>
              <a:rPr lang="en-US" sz="2800" b="1" i="1" dirty="0">
                <a:solidFill>
                  <a:srgbClr val="002060"/>
                </a:solidFill>
                <a:latin typeface="Times New Roman" panose="02020603050405020304" pitchFamily="18" charset="0"/>
                <a:cs typeface="Times New Roman" panose="02020603050405020304" pitchFamily="18" charset="0"/>
              </a:rPr>
              <a:t>: Al, Fe, Cu………………..</a:t>
            </a:r>
          </a:p>
        </p:txBody>
      </p:sp>
    </p:spTree>
    <p:extLst>
      <p:ext uri="{BB962C8B-B14F-4D97-AF65-F5344CB8AC3E}">
        <p14:creationId xmlns:p14="http://schemas.microsoft.com/office/powerpoint/2010/main" val="81032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6" grpId="0" animBg="1"/>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6" y="-18365"/>
            <a:ext cx="3692434" cy="646331"/>
          </a:xfrm>
          <a:prstGeom prst="rect">
            <a:avLst/>
          </a:prstGeom>
        </p:spPr>
        <p:txBody>
          <a:bodyPr wrap="square">
            <a:spAutoFit/>
          </a:bodyPr>
          <a:lstStyle/>
          <a:p>
            <a:pPr algn="ctr"/>
            <a:r>
              <a:rPr lang="en-US" sz="3600" dirty="0">
                <a:solidFill>
                  <a:srgbClr val="FF0000"/>
                </a:solidFill>
                <a:latin typeface="Times New Roman" pitchFamily="18" charset="0"/>
                <a:cs typeface="Times New Roman" pitchFamily="18" charset="0"/>
              </a:rPr>
              <a:t>TỰ LUẬN</a:t>
            </a:r>
            <a:endParaRPr lang="vi-VN" sz="3600" dirty="0">
              <a:solidFill>
                <a:srgbClr val="FF0000"/>
              </a:solidFill>
              <a:latin typeface="Times New Roman" pitchFamily="18" charset="0"/>
              <a:cs typeface="Times New Roman" pitchFamily="18" charset="0"/>
            </a:endParaRPr>
          </a:p>
        </p:txBody>
      </p:sp>
      <p:sp>
        <p:nvSpPr>
          <p:cNvPr id="5" name="Cloud Callout 4"/>
          <p:cNvSpPr/>
          <p:nvPr/>
        </p:nvSpPr>
        <p:spPr>
          <a:xfrm>
            <a:off x="-288969" y="-306661"/>
            <a:ext cx="11455731" cy="6707461"/>
          </a:xfrm>
          <a:prstGeom prst="cloudCallout">
            <a:avLst>
              <a:gd name="adj1" fmla="val -48585"/>
              <a:gd name="adj2" fmla="val 4688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pPr>
            <a:r>
              <a:rPr lang="en-US">
                <a:latin typeface="Times New Roman" panose="02020603050405020304" pitchFamily="18" charset="0"/>
                <a:ea typeface="Calibri" panose="020F0502020204030204" pitchFamily="34" charset="0"/>
                <a:cs typeface="Times New Roman" panose="02020603050405020304" pitchFamily="18" charset="0"/>
              </a:rPr>
              <a:t>Câu 1 (NB) Kể cấc hạt dưới nguyên tử? những hạt nào mang điện?</a:t>
            </a:r>
          </a:p>
        </p:txBody>
      </p:sp>
      <p:sp>
        <p:nvSpPr>
          <p:cNvPr id="2" name="TextBox 1"/>
          <p:cNvSpPr txBox="1"/>
          <p:nvPr/>
        </p:nvSpPr>
        <p:spPr>
          <a:xfrm>
            <a:off x="1136467" y="960296"/>
            <a:ext cx="9046624" cy="3970318"/>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9.( VD )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Ne (Z = 10).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Ne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20 </a:t>
            </a:r>
            <a:r>
              <a:rPr lang="en-US" sz="2800" dirty="0" err="1">
                <a:latin typeface="Times New Roman" panose="02020603050405020304" pitchFamily="18" charset="0"/>
                <a:cs typeface="Times New Roman" panose="02020603050405020304" pitchFamily="18" charset="0"/>
              </a:rPr>
              <a:t>amu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Ne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22 </a:t>
            </a:r>
            <a:r>
              <a:rPr lang="en-US" sz="2800" dirty="0" err="1">
                <a:latin typeface="Times New Roman" panose="02020603050405020304" pitchFamily="18" charset="0"/>
                <a:cs typeface="Times New Roman" panose="02020603050405020304" pitchFamily="18" charset="0"/>
              </a:rPr>
              <a:t>amu</a:t>
            </a:r>
            <a:r>
              <a:rPr lang="en-US" sz="2800" dirty="0">
                <a:latin typeface="Times New Roman" panose="02020603050405020304" pitchFamily="18" charset="0"/>
                <a:cs typeface="Times New Roman" panose="02020603050405020304" pitchFamily="18" charset="0"/>
              </a:rPr>
              <a:t>.</a:t>
            </a:r>
          </a:p>
          <a:p>
            <a:pPr lvl="0"/>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Ne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22 </a:t>
            </a:r>
            <a:r>
              <a:rPr lang="en-US" sz="2800" dirty="0" err="1">
                <a:latin typeface="Times New Roman" panose="02020603050405020304" pitchFamily="18" charset="0"/>
                <a:cs typeface="Times New Roman" panose="02020603050405020304" pitchFamily="18" charset="0"/>
              </a:rPr>
              <a:t>amu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proton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neutron?</a:t>
            </a:r>
          </a:p>
          <a:p>
            <a:pPr lvl="0"/>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Ne?</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823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6" y="-18365"/>
            <a:ext cx="3692434" cy="646331"/>
          </a:xfrm>
          <a:prstGeom prst="rect">
            <a:avLst/>
          </a:prstGeom>
        </p:spPr>
        <p:txBody>
          <a:bodyPr wrap="square">
            <a:spAutoFit/>
          </a:bodyPr>
          <a:lstStyle/>
          <a:p>
            <a:pPr algn="ctr"/>
            <a:r>
              <a:rPr lang="en-US" sz="3600" dirty="0">
                <a:solidFill>
                  <a:srgbClr val="FF0000"/>
                </a:solidFill>
                <a:latin typeface="Times New Roman" pitchFamily="18" charset="0"/>
                <a:cs typeface="Times New Roman" pitchFamily="18" charset="0"/>
              </a:rPr>
              <a:t>TỰ LUẬN</a:t>
            </a:r>
            <a:endParaRPr lang="vi-VN" sz="3600" dirty="0">
              <a:solidFill>
                <a:srgbClr val="FF0000"/>
              </a:solidFill>
              <a:latin typeface="Times New Roman" pitchFamily="18" charset="0"/>
              <a:cs typeface="Times New Roman" pitchFamily="18" charset="0"/>
            </a:endParaRPr>
          </a:p>
        </p:txBody>
      </p:sp>
      <p:sp>
        <p:nvSpPr>
          <p:cNvPr id="3" name="TextBox 2"/>
          <p:cNvSpPr txBox="1"/>
          <p:nvPr/>
        </p:nvSpPr>
        <p:spPr>
          <a:xfrm>
            <a:off x="748146" y="944758"/>
            <a:ext cx="10806546" cy="3539430"/>
          </a:xfrm>
          <a:prstGeom prst="rect">
            <a:avLst/>
          </a:prstGeom>
          <a:noFill/>
        </p:spPr>
        <p:txBody>
          <a:bodyPr wrap="square" rtlCol="0">
            <a:spAutoFit/>
          </a:bodyPr>
          <a:lstStyle/>
          <a:p>
            <a:pPr lvl="0"/>
            <a:r>
              <a:rPr lang="en-US" sz="3200" b="1" i="1" dirty="0">
                <a:solidFill>
                  <a:srgbClr val="FF0000"/>
                </a:solidFill>
                <a:latin typeface="Times New Roman" panose="02020603050405020304" pitchFamily="18" charset="0"/>
                <a:cs typeface="Times New Roman" panose="02020603050405020304" pitchFamily="18" charset="0"/>
              </a:rPr>
              <a:t>a)</a:t>
            </a:r>
            <a:r>
              <a:rPr lang="en-US" sz="3200" b="1" i="1" dirty="0" err="1">
                <a:solidFill>
                  <a:srgbClr val="7030A0"/>
                </a:solidFill>
                <a:latin typeface="Times New Roman" panose="02020603050405020304" pitchFamily="18" charset="0"/>
                <a:cs typeface="Times New Roman" panose="02020603050405020304" pitchFamily="18" charset="0"/>
              </a:rPr>
              <a:t>Vì</a:t>
            </a:r>
            <a:r>
              <a:rPr lang="en-US" sz="3200" b="1" i="1" dirty="0">
                <a:solidFill>
                  <a:srgbClr val="7030A0"/>
                </a:solidFill>
                <a:latin typeface="Times New Roman" panose="02020603050405020304" pitchFamily="18" charset="0"/>
                <a:cs typeface="Times New Roman" panose="02020603050405020304" pitchFamily="18" charset="0"/>
              </a:rPr>
              <a:t> Ne </a:t>
            </a:r>
            <a:r>
              <a:rPr lang="en-US" sz="3200" b="1" i="1" dirty="0" err="1">
                <a:solidFill>
                  <a:srgbClr val="7030A0"/>
                </a:solidFill>
                <a:latin typeface="Times New Roman" panose="02020603050405020304" pitchFamily="18" charset="0"/>
                <a:cs typeface="Times New Roman" panose="02020603050405020304" pitchFamily="18" charset="0"/>
              </a:rPr>
              <a:t>có</a:t>
            </a:r>
            <a:r>
              <a:rPr lang="en-US" sz="3200" b="1" i="1" dirty="0">
                <a:solidFill>
                  <a:srgbClr val="7030A0"/>
                </a:solidFill>
                <a:latin typeface="Times New Roman" panose="02020603050405020304" pitchFamily="18" charset="0"/>
                <a:cs typeface="Times New Roman" panose="02020603050405020304" pitchFamily="18" charset="0"/>
              </a:rPr>
              <a:t> Z= 10 </a:t>
            </a:r>
            <a:r>
              <a:rPr lang="en-US" sz="32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số</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hạt</a:t>
            </a:r>
            <a:r>
              <a:rPr lang="en-US" sz="3200" b="1" i="1" dirty="0">
                <a:solidFill>
                  <a:srgbClr val="7030A0"/>
                </a:solidFill>
                <a:latin typeface="Times New Roman" panose="02020603050405020304" pitchFamily="18" charset="0"/>
                <a:cs typeface="Times New Roman" panose="02020603050405020304" pitchFamily="18" charset="0"/>
              </a:rPr>
              <a:t> proton </a:t>
            </a:r>
            <a:r>
              <a:rPr lang="en-US" sz="3200" b="1" i="1" dirty="0" err="1">
                <a:solidFill>
                  <a:srgbClr val="7030A0"/>
                </a:solidFill>
                <a:latin typeface="Times New Roman" panose="02020603050405020304" pitchFamily="18" charset="0"/>
                <a:cs typeface="Times New Roman" panose="02020603050405020304" pitchFamily="18" charset="0"/>
              </a:rPr>
              <a:t>là</a:t>
            </a:r>
            <a:r>
              <a:rPr lang="en-US" sz="3200" b="1" i="1" dirty="0">
                <a:solidFill>
                  <a:srgbClr val="7030A0"/>
                </a:solidFill>
                <a:latin typeface="Times New Roman" panose="02020603050405020304" pitchFamily="18" charset="0"/>
                <a:cs typeface="Times New Roman" panose="02020603050405020304" pitchFamily="18" charset="0"/>
              </a:rPr>
              <a:t> 10 </a:t>
            </a:r>
          </a:p>
          <a:p>
            <a:pPr lvl="0"/>
            <a:r>
              <a:rPr lang="en-US" sz="32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số</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hạt</a:t>
            </a:r>
            <a:r>
              <a:rPr lang="en-US" sz="3200" b="1" i="1" dirty="0">
                <a:solidFill>
                  <a:srgbClr val="7030A0"/>
                </a:solidFill>
                <a:latin typeface="Times New Roman" panose="02020603050405020304" pitchFamily="18" charset="0"/>
                <a:cs typeface="Times New Roman" panose="02020603050405020304" pitchFamily="18" charset="0"/>
              </a:rPr>
              <a:t> neutron </a:t>
            </a:r>
            <a:r>
              <a:rPr lang="en-US" sz="3200" b="1" i="1" dirty="0" err="1">
                <a:solidFill>
                  <a:srgbClr val="7030A0"/>
                </a:solidFill>
                <a:latin typeface="Times New Roman" panose="02020603050405020304" pitchFamily="18" charset="0"/>
                <a:cs typeface="Times New Roman" panose="02020603050405020304" pitchFamily="18" charset="0"/>
              </a:rPr>
              <a:t>là</a:t>
            </a:r>
            <a:r>
              <a:rPr lang="en-US" sz="3200" b="1" i="1" dirty="0">
                <a:solidFill>
                  <a:srgbClr val="7030A0"/>
                </a:solidFill>
                <a:latin typeface="Times New Roman" panose="02020603050405020304" pitchFamily="18" charset="0"/>
                <a:cs typeface="Times New Roman" panose="02020603050405020304" pitchFamily="18" charset="0"/>
              </a:rPr>
              <a:t> : 22 – 10 = 12 </a:t>
            </a:r>
          </a:p>
          <a:p>
            <a:r>
              <a:rPr lang="en-US" sz="3200" b="1" i="1" dirty="0" err="1">
                <a:solidFill>
                  <a:srgbClr val="7030A0"/>
                </a:solidFill>
                <a:latin typeface="Times New Roman" panose="02020603050405020304" pitchFamily="18" charset="0"/>
                <a:cs typeface="Times New Roman" panose="02020603050405020304" pitchFamily="18" charset="0"/>
              </a:rPr>
              <a:t>Vậy</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hạt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nhân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nguyên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tử</a:t>
            </a:r>
            <a:r>
              <a:rPr lang="en-US" sz="3200" b="1" i="1" dirty="0">
                <a:solidFill>
                  <a:srgbClr val="7030A0"/>
                </a:solidFill>
                <a:latin typeface="Times New Roman" panose="02020603050405020304" pitchFamily="18" charset="0"/>
                <a:cs typeface="Times New Roman" panose="02020603050405020304" pitchFamily="18" charset="0"/>
              </a:rPr>
              <a:t> Ne </a:t>
            </a:r>
            <a:r>
              <a:rPr lang="en-US" sz="3200" b="1" i="1" dirty="0" err="1">
                <a:solidFill>
                  <a:srgbClr val="7030A0"/>
                </a:solidFill>
                <a:latin typeface="Times New Roman" panose="02020603050405020304" pitchFamily="18" charset="0"/>
                <a:cs typeface="Times New Roman" panose="02020603050405020304" pitchFamily="18" charset="0"/>
              </a:rPr>
              <a:t>khối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lượng</a:t>
            </a:r>
            <a:r>
              <a:rPr lang="en-US" sz="3200" b="1" i="1" dirty="0">
                <a:solidFill>
                  <a:srgbClr val="7030A0"/>
                </a:solidFill>
                <a:latin typeface="Times New Roman" panose="02020603050405020304" pitchFamily="18" charset="0"/>
                <a:cs typeface="Times New Roman" panose="02020603050405020304" pitchFamily="18" charset="0"/>
              </a:rPr>
              <a:t> 22amu, </a:t>
            </a:r>
            <a:r>
              <a:rPr lang="en-US" sz="3200" b="1" i="1" dirty="0" err="1">
                <a:solidFill>
                  <a:srgbClr val="7030A0"/>
                </a:solidFill>
                <a:latin typeface="Times New Roman" panose="02020603050405020304" pitchFamily="18" charset="0"/>
                <a:cs typeface="Times New Roman" panose="02020603050405020304" pitchFamily="18" charset="0"/>
              </a:rPr>
              <a:t>có</a:t>
            </a:r>
            <a:r>
              <a:rPr lang="en-US" sz="3200" b="1" i="1" dirty="0">
                <a:solidFill>
                  <a:srgbClr val="7030A0"/>
                </a:solidFill>
                <a:latin typeface="Times New Roman" panose="02020603050405020304" pitchFamily="18" charset="0"/>
                <a:cs typeface="Times New Roman" panose="02020603050405020304" pitchFamily="18" charset="0"/>
              </a:rPr>
              <a:t> 10 proton </a:t>
            </a:r>
            <a:r>
              <a:rPr lang="en-US" sz="3200" b="1" i="1" dirty="0" err="1">
                <a:solidFill>
                  <a:srgbClr val="7030A0"/>
                </a:solidFill>
                <a:latin typeface="Times New Roman" panose="02020603050405020304" pitchFamily="18" charset="0"/>
                <a:cs typeface="Times New Roman" panose="02020603050405020304" pitchFamily="18" charset="0"/>
              </a:rPr>
              <a:t>và</a:t>
            </a:r>
            <a:r>
              <a:rPr lang="en-US" sz="3200" b="1" i="1" dirty="0">
                <a:solidFill>
                  <a:srgbClr val="7030A0"/>
                </a:solidFill>
                <a:latin typeface="Times New Roman" panose="02020603050405020304" pitchFamily="18" charset="0"/>
                <a:cs typeface="Times New Roman" panose="02020603050405020304" pitchFamily="18" charset="0"/>
              </a:rPr>
              <a:t> 12 neutron,</a:t>
            </a:r>
          </a:p>
          <a:p>
            <a:br>
              <a:rPr lang="en-US" sz="3200" b="1" i="1" dirty="0">
                <a:solidFill>
                  <a:srgbClr val="7030A0"/>
                </a:solidFill>
                <a:latin typeface="Times New Roman" panose="02020603050405020304" pitchFamily="18" charset="0"/>
                <a:cs typeface="Times New Roman" panose="02020603050405020304" pitchFamily="18" charset="0"/>
              </a:rPr>
            </a:br>
            <a:r>
              <a:rPr lang="en-US" sz="3200" b="1" i="1" dirty="0">
                <a:solidFill>
                  <a:srgbClr val="FF0000"/>
                </a:solidFill>
                <a:latin typeface="Times New Roman" panose="02020603050405020304" pitchFamily="18" charset="0"/>
                <a:cs typeface="Times New Roman" panose="02020603050405020304" pitchFamily="18" charset="0"/>
              </a:rPr>
              <a:t>b) </a:t>
            </a:r>
            <a:r>
              <a:rPr lang="en-US" sz="3200" b="1" i="1" dirty="0" err="1">
                <a:solidFill>
                  <a:srgbClr val="7030A0"/>
                </a:solidFill>
                <a:latin typeface="Times New Roman" panose="02020603050405020304" pitchFamily="18" charset="0"/>
                <a:cs typeface="Times New Roman" panose="02020603050405020304" pitchFamily="18" charset="0"/>
              </a:rPr>
              <a:t>Vì</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các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loại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nguyên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tử</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đó</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đều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có</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cùng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số</a:t>
            </a:r>
            <a:r>
              <a:rPr lang="en-US" sz="3200" b="1" i="1" dirty="0">
                <a:solidFill>
                  <a:srgbClr val="7030A0"/>
                </a:solidFill>
                <a:latin typeface="Times New Roman" panose="02020603050405020304" pitchFamily="18" charset="0"/>
                <a:cs typeface="Times New Roman" panose="02020603050405020304" pitchFamily="18" charset="0"/>
              </a:rPr>
              <a:t> proton </a:t>
            </a:r>
            <a:r>
              <a:rPr lang="en-US" sz="3200" b="1" i="1" dirty="0" err="1">
                <a:solidFill>
                  <a:srgbClr val="7030A0"/>
                </a:solidFill>
                <a:latin typeface="Times New Roman" panose="02020603050405020304" pitchFamily="18" charset="0"/>
                <a:cs typeface="Times New Roman" panose="02020603050405020304" pitchFamily="18" charset="0"/>
              </a:rPr>
              <a:t>trong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hạt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nhân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là</a:t>
            </a:r>
            <a:r>
              <a:rPr lang="en-US" sz="3200" b="1" i="1" dirty="0">
                <a:solidFill>
                  <a:srgbClr val="7030A0"/>
                </a:solidFill>
                <a:latin typeface="Times New Roman" panose="02020603050405020304" pitchFamily="18" charset="0"/>
                <a:cs typeface="Times New Roman" panose="02020603050405020304" pitchFamily="18" charset="0"/>
              </a:rPr>
              <a:t> 10, </a:t>
            </a:r>
            <a:r>
              <a:rPr lang="en-US" sz="3200" b="1" i="1" dirty="0" err="1">
                <a:solidFill>
                  <a:srgbClr val="7030A0"/>
                </a:solidFill>
                <a:latin typeface="Times New Roman" panose="02020603050405020304" pitchFamily="18" charset="0"/>
                <a:cs typeface="Times New Roman" panose="02020603050405020304" pitchFamily="18" charset="0"/>
              </a:rPr>
              <a:t>nên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chúng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đểu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thuộc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nguyên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tố</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hoá</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học</a:t>
            </a:r>
            <a:r>
              <a:rPr lang="en-US" sz="3200" b="1" i="1" dirty="0">
                <a:solidFill>
                  <a:srgbClr val="7030A0"/>
                </a:solidFill>
                <a:latin typeface="Times New Roman" panose="02020603050405020304" pitchFamily="18" charset="0"/>
                <a:cs typeface="Times New Roman" panose="02020603050405020304" pitchFamily="18" charset="0"/>
              </a:rPr>
              <a:t> Ne.</a:t>
            </a:r>
          </a:p>
        </p:txBody>
      </p:sp>
    </p:spTree>
    <p:extLst>
      <p:ext uri="{BB962C8B-B14F-4D97-AF65-F5344CB8AC3E}">
        <p14:creationId xmlns:p14="http://schemas.microsoft.com/office/powerpoint/2010/main" val="330788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6" y="-18365"/>
            <a:ext cx="3692434" cy="646331"/>
          </a:xfrm>
          <a:prstGeom prst="rect">
            <a:avLst/>
          </a:prstGeom>
        </p:spPr>
        <p:txBody>
          <a:bodyPr wrap="square">
            <a:spAutoFit/>
          </a:bodyPr>
          <a:lstStyle/>
          <a:p>
            <a:pPr algn="ctr"/>
            <a:r>
              <a:rPr lang="en-US" sz="3600" dirty="0">
                <a:solidFill>
                  <a:srgbClr val="FF0000"/>
                </a:solidFill>
                <a:latin typeface="Times New Roman" pitchFamily="18" charset="0"/>
                <a:cs typeface="Times New Roman" pitchFamily="18" charset="0"/>
              </a:rPr>
              <a:t>TỰ LUẬN</a:t>
            </a:r>
            <a:endParaRPr lang="vi-VN" sz="3600" dirty="0">
              <a:solidFill>
                <a:srgbClr val="FF0000"/>
              </a:solidFill>
              <a:latin typeface="Times New Roman" pitchFamily="18" charset="0"/>
              <a:cs typeface="Times New Roman" pitchFamily="18" charset="0"/>
            </a:endParaRPr>
          </a:p>
        </p:txBody>
      </p:sp>
      <p:sp>
        <p:nvSpPr>
          <p:cNvPr id="5" name="Cloud Callout 4"/>
          <p:cNvSpPr/>
          <p:nvPr/>
        </p:nvSpPr>
        <p:spPr>
          <a:xfrm>
            <a:off x="-385950" y="-41130"/>
            <a:ext cx="11566568" cy="5973170"/>
          </a:xfrm>
          <a:prstGeom prst="cloudCallout">
            <a:avLst>
              <a:gd name="adj1" fmla="val -48585"/>
              <a:gd name="adj2" fmla="val 4688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p:cNvSpPr txBox="1"/>
          <p:nvPr/>
        </p:nvSpPr>
        <p:spPr>
          <a:xfrm>
            <a:off x="1054131" y="1168114"/>
            <a:ext cx="9046624" cy="3970318"/>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10.(VDC) </a:t>
            </a:r>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carbon, hydrogen, oxygen, nitrogen, phosphorus, chlorine, sulfur, calcium, potassium, iron, iodine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argon.</a:t>
            </a:r>
          </a:p>
          <a:p>
            <a:pPr lvl="0"/>
            <a:r>
              <a:rPr lang="en-US" sz="2800" dirty="0" err="1">
                <a:latin typeface="Times New Roman" panose="02020603050405020304" pitchFamily="18" charset="0"/>
                <a:cs typeface="Times New Roman" panose="02020603050405020304" pitchFamily="18" charset="0"/>
              </a:rPr>
              <a:t>a.Kể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a:t>
            </a:r>
          </a:p>
          <a:p>
            <a:pPr lvl="0"/>
            <a:r>
              <a:rPr lang="en-US" sz="2800" dirty="0" err="1">
                <a:latin typeface="Times New Roman" panose="02020603050405020304" pitchFamily="18" charset="0"/>
                <a:cs typeface="Times New Roman" panose="02020603050405020304" pitchFamily="18" charset="0"/>
              </a:rPr>
              <a:t>b.Kể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a:t>
            </a:r>
          </a:p>
          <a:p>
            <a:pPr lvl="0"/>
            <a:r>
              <a:rPr lang="en-US" sz="2800" dirty="0" err="1">
                <a:latin typeface="Times New Roman" panose="02020603050405020304" pitchFamily="18" charset="0"/>
                <a:cs typeface="Times New Roman" panose="02020603050405020304" pitchFamily="18" charset="0"/>
              </a:rPr>
              <a:t>c.Kể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201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6" y="-18365"/>
            <a:ext cx="3692434" cy="646331"/>
          </a:xfrm>
          <a:prstGeom prst="rect">
            <a:avLst/>
          </a:prstGeom>
        </p:spPr>
        <p:txBody>
          <a:bodyPr wrap="square">
            <a:spAutoFit/>
          </a:bodyPr>
          <a:lstStyle/>
          <a:p>
            <a:pPr algn="ctr"/>
            <a:r>
              <a:rPr lang="en-US" sz="3600" dirty="0">
                <a:solidFill>
                  <a:srgbClr val="FF0000"/>
                </a:solidFill>
                <a:latin typeface="Times New Roman" pitchFamily="18" charset="0"/>
                <a:cs typeface="Times New Roman" pitchFamily="18" charset="0"/>
              </a:rPr>
              <a:t>TỰ LUẬN</a:t>
            </a:r>
            <a:endParaRPr lang="vi-VN" sz="3600" dirty="0">
              <a:solidFill>
                <a:srgbClr val="FF0000"/>
              </a:solidFill>
              <a:latin typeface="Times New Roman" pitchFamily="18" charset="0"/>
              <a:cs typeface="Times New Roman" pitchFamily="18" charset="0"/>
            </a:endParaRPr>
          </a:p>
        </p:txBody>
      </p:sp>
      <p:sp>
        <p:nvSpPr>
          <p:cNvPr id="3" name="TextBox 2"/>
          <p:cNvSpPr txBox="1"/>
          <p:nvPr/>
        </p:nvSpPr>
        <p:spPr>
          <a:xfrm>
            <a:off x="789711" y="786362"/>
            <a:ext cx="8769926" cy="1077218"/>
          </a:xfrm>
          <a:prstGeom prst="rect">
            <a:avLst/>
          </a:prstGeom>
          <a:noFill/>
        </p:spPr>
        <p:txBody>
          <a:bodyPr wrap="square" rtlCol="0">
            <a:spAutoFit/>
          </a:bodyPr>
          <a:lstStyle/>
          <a:p>
            <a:r>
              <a:rPr lang="en-US" sz="3200" b="1" i="1" dirty="0">
                <a:solidFill>
                  <a:srgbClr val="0070C0"/>
                </a:solidFill>
                <a:latin typeface="Times New Roman" panose="02020603050405020304" pitchFamily="18" charset="0"/>
                <a:cs typeface="Times New Roman" panose="02020603050405020304" pitchFamily="18" charset="0"/>
              </a:rPr>
              <a:t>a) 5 </a:t>
            </a:r>
            <a:r>
              <a:rPr lang="en-US" sz="3200" b="1" i="1" dirty="0" err="1">
                <a:solidFill>
                  <a:srgbClr val="0070C0"/>
                </a:solidFill>
                <a:latin typeface="Times New Roman" panose="02020603050405020304" pitchFamily="18" charset="0"/>
                <a:cs typeface="Times New Roman" panose="02020603050405020304" pitchFamily="18" charset="0"/>
              </a:rPr>
              <a:t>nguyên</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tố</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có</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trong</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không</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khí</a:t>
            </a:r>
            <a:r>
              <a:rPr lang="en-US" sz="3200" b="1" i="1" dirty="0">
                <a:solidFill>
                  <a:srgbClr val="0070C0"/>
                </a:solidFill>
                <a:latin typeface="Times New Roman" panose="02020603050405020304" pitchFamily="18" charset="0"/>
                <a:cs typeface="Times New Roman" panose="02020603050405020304" pitchFamily="18" charset="0"/>
              </a:rPr>
              <a:t>: nitrogen, oxygen, carbon, argon, hydrogen.</a:t>
            </a:r>
          </a:p>
        </p:txBody>
      </p:sp>
      <p:sp>
        <p:nvSpPr>
          <p:cNvPr id="2" name="TextBox 1"/>
          <p:cNvSpPr txBox="1"/>
          <p:nvPr/>
        </p:nvSpPr>
        <p:spPr>
          <a:xfrm>
            <a:off x="789711" y="2384515"/>
            <a:ext cx="8340436" cy="1846659"/>
          </a:xfrm>
          <a:prstGeom prst="rect">
            <a:avLst/>
          </a:prstGeom>
          <a:noFill/>
        </p:spPr>
        <p:txBody>
          <a:bodyPr wrap="square" rtlCol="0">
            <a:spAutoFit/>
          </a:bodyPr>
          <a:lstStyle/>
          <a:p>
            <a:pPr lvl="0"/>
            <a:r>
              <a:rPr lang="en-US" sz="3200" b="1" i="1" dirty="0">
                <a:solidFill>
                  <a:schemeClr val="accent6"/>
                </a:solidFill>
                <a:latin typeface="Times New Roman" panose="02020603050405020304" pitchFamily="18" charset="0"/>
                <a:cs typeface="Times New Roman" panose="02020603050405020304" pitchFamily="18" charset="0"/>
              </a:rPr>
              <a:t>b) 4 </a:t>
            </a:r>
            <a:r>
              <a:rPr lang="en-US" sz="3200" b="1" i="1" dirty="0" err="1">
                <a:solidFill>
                  <a:schemeClr val="accent6"/>
                </a:solidFill>
                <a:latin typeface="Times New Roman" panose="02020603050405020304" pitchFamily="18" charset="0"/>
                <a:cs typeface="Times New Roman" panose="02020603050405020304" pitchFamily="18" charset="0"/>
              </a:rPr>
              <a:t>nguyên</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tố</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có</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trong</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nước</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biển</a:t>
            </a:r>
            <a:r>
              <a:rPr lang="en-US" sz="3200" b="1" i="1" dirty="0">
                <a:solidFill>
                  <a:schemeClr val="accent6"/>
                </a:solidFill>
                <a:latin typeface="Times New Roman" panose="02020603050405020304" pitchFamily="18" charset="0"/>
                <a:cs typeface="Times New Roman" panose="02020603050405020304" pitchFamily="18" charset="0"/>
              </a:rPr>
              <a:t>: hydrogen, oxygen, sodium, chlorine (</a:t>
            </a:r>
            <a:r>
              <a:rPr lang="en-US" sz="3200" b="1" i="1" dirty="0" err="1">
                <a:solidFill>
                  <a:schemeClr val="accent6"/>
                </a:solidFill>
                <a:latin typeface="Times New Roman" panose="02020603050405020304" pitchFamily="18" charset="0"/>
                <a:cs typeface="Times New Roman" panose="02020603050405020304" pitchFamily="18" charset="0"/>
              </a:rPr>
              <a:t>có</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thể</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kể</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thêm</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cả</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các</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nguyên</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tổ</a:t>
            </a:r>
            <a:r>
              <a:rPr lang="en-US" sz="3200" b="1" i="1" dirty="0">
                <a:solidFill>
                  <a:schemeClr val="accent6"/>
                </a:solidFill>
                <a:latin typeface="Times New Roman" panose="02020603050405020304" pitchFamily="18" charset="0"/>
                <a:cs typeface="Times New Roman" panose="02020603050405020304" pitchFamily="18" charset="0"/>
              </a:rPr>
              <a:t> calcium </a:t>
            </a:r>
            <a:r>
              <a:rPr lang="en-US" sz="3200" b="1" i="1" dirty="0" err="1">
                <a:solidFill>
                  <a:schemeClr val="accent6"/>
                </a:solidFill>
                <a:latin typeface="Times New Roman" panose="02020603050405020304" pitchFamily="18" charset="0"/>
                <a:cs typeface="Times New Roman" panose="02020603050405020304" pitchFamily="18" charset="0"/>
              </a:rPr>
              <a:t>và</a:t>
            </a:r>
            <a:r>
              <a:rPr lang="en-US" sz="3200" b="1" i="1" dirty="0">
                <a:solidFill>
                  <a:schemeClr val="accent6"/>
                </a:solidFill>
                <a:latin typeface="Times New Roman" panose="02020603050405020304" pitchFamily="18" charset="0"/>
                <a:cs typeface="Times New Roman" panose="02020603050405020304" pitchFamily="18" charset="0"/>
              </a:rPr>
              <a:t> magnesium).</a:t>
            </a:r>
          </a:p>
          <a:p>
            <a:endParaRPr lang="en-US" b="1" i="1" dirty="0">
              <a:solidFill>
                <a:schemeClr val="accent6"/>
              </a:solidFill>
            </a:endParaRPr>
          </a:p>
        </p:txBody>
      </p:sp>
      <p:sp>
        <p:nvSpPr>
          <p:cNvPr id="5" name="TextBox 4"/>
          <p:cNvSpPr txBox="1"/>
          <p:nvPr/>
        </p:nvSpPr>
        <p:spPr>
          <a:xfrm>
            <a:off x="609600" y="4475019"/>
            <a:ext cx="10044545" cy="1569660"/>
          </a:xfrm>
          <a:prstGeom prst="rect">
            <a:avLst/>
          </a:prstGeom>
          <a:noFill/>
        </p:spPr>
        <p:txBody>
          <a:bodyPr wrap="square" rtlCol="0">
            <a:spAutoFit/>
          </a:bodyPr>
          <a:lstStyle/>
          <a:p>
            <a:pPr lvl="0"/>
            <a:r>
              <a:rPr lang="en-US" sz="3200" b="1" i="1" dirty="0">
                <a:solidFill>
                  <a:srgbClr val="7030A0"/>
                </a:solidFill>
                <a:latin typeface="Times New Roman" panose="02020603050405020304" pitchFamily="18" charset="0"/>
                <a:cs typeface="Times New Roman" panose="02020603050405020304" pitchFamily="18" charset="0"/>
              </a:rPr>
              <a:t>c) 4 </a:t>
            </a:r>
            <a:r>
              <a:rPr lang="en-US" sz="3200" b="1" i="1" dirty="0" err="1">
                <a:solidFill>
                  <a:srgbClr val="7030A0"/>
                </a:solidFill>
                <a:latin typeface="Times New Roman" panose="02020603050405020304" pitchFamily="18" charset="0"/>
                <a:cs typeface="Times New Roman" panose="02020603050405020304" pitchFamily="18" charset="0"/>
              </a:rPr>
              <a:t>nguyên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tố</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hoá</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học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chiếm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phần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trăm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khối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lượng</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lớn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nhất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cơ</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thể</a:t>
            </a:r>
            <a:r>
              <a:rPr lang="en-US" sz="3200" b="1" i="1" dirty="0">
                <a:solidFill>
                  <a:srgbClr val="7030A0"/>
                </a:solidFill>
                <a:latin typeface="Times New Roman" panose="02020603050405020304" pitchFamily="18" charset="0"/>
                <a:cs typeface="Times New Roman" panose="02020603050405020304" pitchFamily="18" charset="0"/>
              </a:rPr>
              <a:t> con </a:t>
            </a:r>
            <a:r>
              <a:rPr lang="en-US" sz="3200" b="1" i="1" dirty="0" err="1">
                <a:solidFill>
                  <a:srgbClr val="7030A0"/>
                </a:solidFill>
                <a:latin typeface="Times New Roman" panose="02020603050405020304" pitchFamily="18" charset="0"/>
                <a:cs typeface="Times New Roman" panose="02020603050405020304" pitchFamily="18" charset="0"/>
              </a:rPr>
              <a:t>người</a:t>
            </a:r>
            <a:r>
              <a:rPr lang="en-US" sz="3200" b="1" i="1" dirty="0">
                <a:solidFill>
                  <a:srgbClr val="7030A0"/>
                </a:solidFill>
                <a:latin typeface="Times New Roman" panose="02020603050405020304" pitchFamily="18" charset="0"/>
                <a:cs typeface="Times New Roman" panose="02020603050405020304" pitchFamily="18" charset="0"/>
              </a:rPr>
              <a:t>: carbon, oxygen, hydrogen, nitrogen.</a:t>
            </a:r>
          </a:p>
        </p:txBody>
      </p:sp>
    </p:spTree>
    <p:extLst>
      <p:ext uri="{BB962C8B-B14F-4D97-AF65-F5344CB8AC3E}">
        <p14:creationId xmlns:p14="http://schemas.microsoft.com/office/powerpoint/2010/main" val="206387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3891" y="1720645"/>
            <a:ext cx="9615053" cy="378565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Hoàn</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thành</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bài</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tập</a:t>
            </a:r>
            <a:r>
              <a:rPr kumimoji="0" lang="en-US" sz="3200" b="1" i="1"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vào</a:t>
            </a:r>
            <a:r>
              <a:rPr kumimoji="0" lang="en-US" sz="3200" b="1" i="1"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vở</a:t>
            </a:r>
            <a:endPar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Ôn</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tập</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kiến</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thức</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bài</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nguyên</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tố</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học</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Đọc</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và</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thuộc</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kí</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hiệu</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học</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20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nguyên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tố</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đầu</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Nghiên</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cứu</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trước</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bài</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4: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Sơ</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lược</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bảng</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tuần</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hoàn</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các</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nguyên</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tố</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học</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1198487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908096" y="754813"/>
            <a:ext cx="3893098" cy="4087011"/>
            <a:chOff x="619634" y="334587"/>
            <a:chExt cx="2548722" cy="2680486"/>
          </a:xfrm>
        </p:grpSpPr>
        <p:pic>
          <p:nvPicPr>
            <p:cNvPr id="16" name="Picture 4" descr="Tìm hiểu khối lượng riêng của bạc và những ứng dụng quan trọ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2458"/>
            <a:stretch/>
          </p:blipFill>
          <p:spPr bwMode="auto">
            <a:xfrm>
              <a:off x="619634" y="334587"/>
              <a:ext cx="2548722" cy="2680486"/>
            </a:xfrm>
            <a:prstGeom prst="rect">
              <a:avLst/>
            </a:prstGeom>
            <a:extLst>
              <a:ext uri="{909E8E84-426E-40DD-AFC4-6F175D3DCCD1}">
                <a14:hiddenFill xmlns:a14="http://schemas.microsoft.com/office/drawing/2010/main">
                  <a:solidFill>
                    <a:srgbClr val="FFFFFF"/>
                  </a:solidFill>
                </a14:hiddenFill>
              </a:ext>
            </a:extLst>
          </p:spPr>
        </p:pic>
        <p:sp>
          <p:nvSpPr>
            <p:cNvPr id="18" name="Oval 17"/>
            <p:cNvSpPr/>
            <p:nvPr/>
          </p:nvSpPr>
          <p:spPr>
            <a:xfrm>
              <a:off x="1568835" y="1364640"/>
              <a:ext cx="650319" cy="620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19" name="TextBox 18"/>
            <p:cNvSpPr txBox="1"/>
            <p:nvPr/>
          </p:nvSpPr>
          <p:spPr>
            <a:xfrm>
              <a:off x="1697814" y="1400447"/>
              <a:ext cx="920142" cy="545013"/>
            </a:xfrm>
            <a:prstGeom prst="rect">
              <a:avLst/>
            </a:prstGeom>
            <a:noFill/>
          </p:spPr>
          <p:txBody>
            <a:bodyPr wrap="square" rtlCol="0">
              <a:spAutoFit/>
            </a:bodyPr>
            <a:lstStyle/>
            <a:p>
              <a:r>
                <a:rPr lang="en-US" sz="2400">
                  <a:solidFill>
                    <a:schemeClr val="bg1"/>
                  </a:solidFill>
                </a:rPr>
                <a:t>47p</a:t>
              </a:r>
            </a:p>
            <a:p>
              <a:r>
                <a:rPr lang="en-US" sz="2400">
                  <a:solidFill>
                    <a:schemeClr val="bg1"/>
                  </a:solidFill>
                </a:rPr>
                <a:t>62n</a:t>
              </a:r>
            </a:p>
          </p:txBody>
        </p:sp>
      </p:grpSp>
      <p:grpSp>
        <p:nvGrpSpPr>
          <p:cNvPr id="24" name="Group 23"/>
          <p:cNvGrpSpPr/>
          <p:nvPr/>
        </p:nvGrpSpPr>
        <p:grpSpPr>
          <a:xfrm>
            <a:off x="5801193" y="754813"/>
            <a:ext cx="3893098" cy="4087011"/>
            <a:chOff x="619634" y="334587"/>
            <a:chExt cx="2548722" cy="2680486"/>
          </a:xfrm>
        </p:grpSpPr>
        <p:pic>
          <p:nvPicPr>
            <p:cNvPr id="25" name="Picture 4" descr="Tìm hiểu khối lượng riêng của bạc và những ứng dụng quan trọ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2458"/>
            <a:stretch/>
          </p:blipFill>
          <p:spPr bwMode="auto">
            <a:xfrm>
              <a:off x="619634" y="334587"/>
              <a:ext cx="2548722" cy="2680486"/>
            </a:xfrm>
            <a:prstGeom prst="rect">
              <a:avLst/>
            </a:prstGeom>
            <a:extLst>
              <a:ext uri="{909E8E84-426E-40DD-AFC4-6F175D3DCCD1}">
                <a14:hiddenFill xmlns:a14="http://schemas.microsoft.com/office/drawing/2010/main">
                  <a:solidFill>
                    <a:srgbClr val="FFFFFF"/>
                  </a:solidFill>
                </a14:hiddenFill>
              </a:ext>
            </a:extLst>
          </p:spPr>
        </p:pic>
        <p:sp>
          <p:nvSpPr>
            <p:cNvPr id="29" name="Oval 28"/>
            <p:cNvSpPr/>
            <p:nvPr/>
          </p:nvSpPr>
          <p:spPr>
            <a:xfrm>
              <a:off x="1568835" y="1364640"/>
              <a:ext cx="650319" cy="620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30" name="TextBox 29"/>
            <p:cNvSpPr txBox="1"/>
            <p:nvPr/>
          </p:nvSpPr>
          <p:spPr>
            <a:xfrm>
              <a:off x="1697814" y="1400447"/>
              <a:ext cx="920142" cy="545013"/>
            </a:xfrm>
            <a:prstGeom prst="rect">
              <a:avLst/>
            </a:prstGeom>
            <a:noFill/>
          </p:spPr>
          <p:txBody>
            <a:bodyPr wrap="square" rtlCol="0">
              <a:spAutoFit/>
            </a:bodyPr>
            <a:lstStyle/>
            <a:p>
              <a:r>
                <a:rPr lang="en-US" sz="2400">
                  <a:solidFill>
                    <a:schemeClr val="bg1"/>
                  </a:solidFill>
                </a:rPr>
                <a:t>47p</a:t>
              </a:r>
            </a:p>
            <a:p>
              <a:r>
                <a:rPr lang="en-US" sz="2400">
                  <a:solidFill>
                    <a:schemeClr val="bg1"/>
                  </a:solidFill>
                </a:rPr>
                <a:t>45n</a:t>
              </a:r>
            </a:p>
          </p:txBody>
        </p:sp>
      </p:grpSp>
      <p:sp>
        <p:nvSpPr>
          <p:cNvPr id="2" name="TextBox 1"/>
          <p:cNvSpPr txBox="1"/>
          <p:nvPr/>
        </p:nvSpPr>
        <p:spPr>
          <a:xfrm>
            <a:off x="2113612" y="108928"/>
            <a:ext cx="8094689" cy="954107"/>
          </a:xfrm>
          <a:prstGeom prst="rect">
            <a:avLst/>
          </a:prstGeom>
          <a:noFill/>
        </p:spPr>
        <p:txBody>
          <a:bodyPr wrap="square" rtlCol="0">
            <a:spAutoFit/>
          </a:bodyPr>
          <a:lstStyle/>
          <a:p>
            <a:pPr algn="ctr"/>
            <a:r>
              <a:rPr lang="en-US" sz="2800">
                <a:solidFill>
                  <a:schemeClr val="accent2">
                    <a:lumMod val="75000"/>
                  </a:schemeClr>
                </a:solidFill>
              </a:rPr>
              <a:t>Mô hình cấu tạo nguyên tử khác nhau thuộc cùng nguyên tố hóa học silver</a:t>
            </a:r>
          </a:p>
        </p:txBody>
      </p:sp>
      <p:sp>
        <p:nvSpPr>
          <p:cNvPr id="31" name="TextBox 30"/>
          <p:cNvSpPr txBox="1"/>
          <p:nvPr/>
        </p:nvSpPr>
        <p:spPr>
          <a:xfrm>
            <a:off x="2281059" y="4896420"/>
            <a:ext cx="8946574" cy="830997"/>
          </a:xfrm>
          <a:prstGeom prst="rect">
            <a:avLst/>
          </a:prstGeom>
          <a:noFill/>
          <a:ln w="57150">
            <a:solidFill>
              <a:srgbClr val="00B0F0"/>
            </a:solidFill>
            <a:prstDash val="dash"/>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Điểm </a:t>
            </a:r>
            <a:r>
              <a:rPr lang="en-US" sz="2400" b="1">
                <a:latin typeface="Times New Roman" panose="02020603050405020304" pitchFamily="18" charset="0"/>
                <a:cs typeface="Times New Roman" panose="02020603050405020304" pitchFamily="18" charset="0"/>
              </a:rPr>
              <a:t>giống nhau và khác nhau</a:t>
            </a:r>
            <a:r>
              <a:rPr lang="en-US" sz="2400">
                <a:latin typeface="Times New Roman" panose="02020603050405020304" pitchFamily="18" charset="0"/>
                <a:cs typeface="Times New Roman" panose="02020603050405020304" pitchFamily="18" charset="0"/>
              </a:rPr>
              <a:t> trong cấu tạo của 2 nguyên tử khác nhau thuộc cùng nguyên tố silver ?</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32" name="Picture 2" descr="Hình ảnh Dấu Chấm Hỏi PNG , Câu Hỏi Clipart, Dấu Hỏi Sáng Tạo, Nghi Ngờ PNG  miễn phí tải tập tin PSDComment và Vector"/>
          <p:cNvPicPr>
            <a:picLocks noChangeAspect="1" noChangeArrowheads="1"/>
          </p:cNvPicPr>
          <p:nvPr/>
        </p:nvPicPr>
        <p:blipFill rotWithShape="1">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l="21547" r="24847" b="9218"/>
          <a:stretch/>
        </p:blipFill>
        <p:spPr bwMode="auto">
          <a:xfrm>
            <a:off x="885836" y="4010616"/>
            <a:ext cx="1268471" cy="214813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2281059" y="5927915"/>
            <a:ext cx="8946574" cy="461665"/>
          </a:xfrm>
          <a:prstGeom prst="rect">
            <a:avLst/>
          </a:prstGeom>
          <a:solidFill>
            <a:srgbClr val="86C4EC"/>
          </a:solidFill>
          <a:ln w="57150">
            <a:noFill/>
            <a:prstDash val="dash"/>
          </a:ln>
        </p:spPr>
        <p:txBody>
          <a:bodyPr wrap="square" rtlCol="0">
            <a:spAutoFit/>
          </a:bodyPr>
          <a:lstStyle/>
          <a:p>
            <a:pPr algn="ctr"/>
            <a:r>
              <a:rPr lang="en-US" sz="2400">
                <a:latin typeface="Times New Roman" panose="02020603050405020304" pitchFamily="18" charset="0"/>
                <a:cs typeface="Times New Roman" panose="02020603050405020304" pitchFamily="18" charset="0"/>
              </a:rPr>
              <a:t>Trong 2 nguyên tử đều có </a:t>
            </a:r>
            <a:r>
              <a:rPr lang="en-US" sz="2400" b="1">
                <a:solidFill>
                  <a:srgbClr val="7030A0"/>
                </a:solidFill>
                <a:latin typeface="Times New Roman" panose="02020603050405020304" pitchFamily="18" charset="0"/>
                <a:cs typeface="Times New Roman" panose="02020603050405020304" pitchFamily="18" charset="0"/>
              </a:rPr>
              <a:t>47p, 47e </a:t>
            </a:r>
            <a:r>
              <a:rPr lang="en-US" sz="2400">
                <a:latin typeface="Times New Roman" panose="02020603050405020304" pitchFamily="18" charset="0"/>
                <a:cs typeface="Times New Roman" panose="02020603050405020304" pitchFamily="18" charset="0"/>
              </a:rPr>
              <a:t>và có </a:t>
            </a:r>
            <a:r>
              <a:rPr lang="en-US" sz="2400" b="1">
                <a:solidFill>
                  <a:srgbClr val="FF0000"/>
                </a:solidFill>
                <a:latin typeface="Times New Roman" panose="02020603050405020304" pitchFamily="18" charset="0"/>
                <a:cs typeface="Times New Roman" panose="02020603050405020304" pitchFamily="18" charset="0"/>
              </a:rPr>
              <a:t>số n khác nhau</a:t>
            </a:r>
          </a:p>
        </p:txBody>
      </p:sp>
    </p:spTree>
    <p:extLst>
      <p:ext uri="{BB962C8B-B14F-4D97-AF65-F5344CB8AC3E}">
        <p14:creationId xmlns:p14="http://schemas.microsoft.com/office/powerpoint/2010/main" val="1320723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2" name="Rectangle 1"/>
          <p:cNvSpPr/>
          <p:nvPr/>
        </p:nvSpPr>
        <p:spPr>
          <a:xfrm>
            <a:off x="835712" y="5940982"/>
            <a:ext cx="10258773" cy="455498"/>
          </a:xfrm>
          <a:prstGeom prst="rect">
            <a:avLst/>
          </a:prstGeom>
          <a:solidFill>
            <a:schemeClr val="accent4">
              <a:lumMod val="5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CÁM ƠN CÁC BẠN ĐÃ LẮNG NGHE</a:t>
            </a:r>
          </a:p>
        </p:txBody>
      </p:sp>
      <p:pic>
        <p:nvPicPr>
          <p:cNvPr id="3" name="Picture 8" descr="Kết quả hình ảnh cho kim loại tác dụng acid ảnh độ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76814" y="201478"/>
            <a:ext cx="5486400" cy="4804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10" descr="Kết quả hình ảnh cho kim loại tác dụng acid ảnh độ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8241" y="201478"/>
            <a:ext cx="5726857" cy="4804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4595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88;p8"/>
          <p:cNvSpPr/>
          <p:nvPr/>
        </p:nvSpPr>
        <p:spPr>
          <a:xfrm>
            <a:off x="-33433" y="-29999"/>
            <a:ext cx="1782751" cy="1649563"/>
          </a:xfrm>
          <a:custGeom>
            <a:avLst/>
            <a:gdLst/>
            <a:ahLst/>
            <a:cxnLst/>
            <a:rect l="l" t="t" r="r" b="b"/>
            <a:pathLst>
              <a:path w="36662" h="33923" extrusionOk="0">
                <a:moveTo>
                  <a:pt x="0" y="0"/>
                </a:moveTo>
                <a:lnTo>
                  <a:pt x="0" y="26481"/>
                </a:lnTo>
                <a:lnTo>
                  <a:pt x="15058" y="33923"/>
                </a:lnTo>
                <a:lnTo>
                  <a:pt x="3666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89;p8"/>
          <p:cNvSpPr/>
          <p:nvPr/>
        </p:nvSpPr>
        <p:spPr>
          <a:xfrm>
            <a:off x="9458867" y="6157900"/>
            <a:ext cx="2531501" cy="711909"/>
          </a:xfrm>
          <a:custGeom>
            <a:avLst/>
            <a:gdLst/>
            <a:ahLst/>
            <a:cxnLst/>
            <a:rect l="l" t="t" r="r" b="b"/>
            <a:pathLst>
              <a:path w="31735" h="11018" extrusionOk="0">
                <a:moveTo>
                  <a:pt x="26485" y="1"/>
                </a:moveTo>
                <a:lnTo>
                  <a:pt x="1" y="11018"/>
                </a:lnTo>
                <a:lnTo>
                  <a:pt x="31734" y="11018"/>
                </a:lnTo>
                <a:lnTo>
                  <a:pt x="26485"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193;p8"/>
          <p:cNvSpPr/>
          <p:nvPr/>
        </p:nvSpPr>
        <p:spPr>
          <a:xfrm>
            <a:off x="10923822" y="371769"/>
            <a:ext cx="289485" cy="298340"/>
          </a:xfrm>
          <a:custGeom>
            <a:avLst/>
            <a:gdLst/>
            <a:ahLst/>
            <a:cxnLst/>
            <a:rect l="l" t="t" r="r" b="b"/>
            <a:pathLst>
              <a:path w="3629" h="3740" extrusionOk="0">
                <a:moveTo>
                  <a:pt x="2849" y="0"/>
                </a:moveTo>
                <a:cubicBezTo>
                  <a:pt x="2845" y="0"/>
                  <a:pt x="2841" y="0"/>
                  <a:pt x="2837" y="1"/>
                </a:cubicBezTo>
                <a:cubicBezTo>
                  <a:pt x="2272" y="59"/>
                  <a:pt x="1729" y="312"/>
                  <a:pt x="1262" y="626"/>
                </a:cubicBezTo>
                <a:cubicBezTo>
                  <a:pt x="799" y="937"/>
                  <a:pt x="343" y="1346"/>
                  <a:pt x="127" y="1871"/>
                </a:cubicBezTo>
                <a:cubicBezTo>
                  <a:pt x="35" y="2095"/>
                  <a:pt x="0" y="2340"/>
                  <a:pt x="56" y="2578"/>
                </a:cubicBezTo>
                <a:cubicBezTo>
                  <a:pt x="117" y="2831"/>
                  <a:pt x="284" y="3047"/>
                  <a:pt x="484" y="3206"/>
                </a:cubicBezTo>
                <a:cubicBezTo>
                  <a:pt x="773" y="3437"/>
                  <a:pt x="1132" y="3594"/>
                  <a:pt x="1488" y="3691"/>
                </a:cubicBezTo>
                <a:cubicBezTo>
                  <a:pt x="1609" y="3724"/>
                  <a:pt x="1734" y="3739"/>
                  <a:pt x="1859" y="3739"/>
                </a:cubicBezTo>
                <a:cubicBezTo>
                  <a:pt x="2018" y="3739"/>
                  <a:pt x="2177" y="3714"/>
                  <a:pt x="2329" y="3667"/>
                </a:cubicBezTo>
                <a:cubicBezTo>
                  <a:pt x="2845" y="3508"/>
                  <a:pt x="3309" y="3117"/>
                  <a:pt x="3512" y="2612"/>
                </a:cubicBezTo>
                <a:cubicBezTo>
                  <a:pt x="3603" y="2385"/>
                  <a:pt x="3629" y="2125"/>
                  <a:pt x="3554" y="1890"/>
                </a:cubicBezTo>
                <a:cubicBezTo>
                  <a:pt x="3468" y="1623"/>
                  <a:pt x="3268" y="1417"/>
                  <a:pt x="3030" y="1274"/>
                </a:cubicBezTo>
                <a:cubicBezTo>
                  <a:pt x="2784" y="1127"/>
                  <a:pt x="2473" y="1028"/>
                  <a:pt x="2170" y="1028"/>
                </a:cubicBezTo>
                <a:cubicBezTo>
                  <a:pt x="1942" y="1028"/>
                  <a:pt x="1719" y="1084"/>
                  <a:pt x="1531" y="1219"/>
                </a:cubicBezTo>
                <a:cubicBezTo>
                  <a:pt x="1228" y="1436"/>
                  <a:pt x="1084" y="1804"/>
                  <a:pt x="1092" y="2169"/>
                </a:cubicBezTo>
                <a:cubicBezTo>
                  <a:pt x="1100" y="2470"/>
                  <a:pt x="1206" y="2838"/>
                  <a:pt x="1488" y="2994"/>
                </a:cubicBezTo>
                <a:cubicBezTo>
                  <a:pt x="1571" y="3039"/>
                  <a:pt x="1652" y="3059"/>
                  <a:pt x="1732" y="3059"/>
                </a:cubicBezTo>
                <a:cubicBezTo>
                  <a:pt x="2016" y="3059"/>
                  <a:pt x="2272" y="2810"/>
                  <a:pt x="2437" y="2587"/>
                </a:cubicBezTo>
                <a:cubicBezTo>
                  <a:pt x="2522" y="2471"/>
                  <a:pt x="2597" y="2347"/>
                  <a:pt x="2664" y="2222"/>
                </a:cubicBezTo>
                <a:cubicBezTo>
                  <a:pt x="2694" y="2163"/>
                  <a:pt x="2691" y="2082"/>
                  <a:pt x="2640" y="2036"/>
                </a:cubicBezTo>
                <a:cubicBezTo>
                  <a:pt x="2552" y="1956"/>
                  <a:pt x="2445" y="1925"/>
                  <a:pt x="2336" y="1925"/>
                </a:cubicBezTo>
                <a:cubicBezTo>
                  <a:pt x="2220" y="1925"/>
                  <a:pt x="2100" y="1960"/>
                  <a:pt x="1995" y="2011"/>
                </a:cubicBezTo>
                <a:cubicBezTo>
                  <a:pt x="1843" y="2087"/>
                  <a:pt x="1936" y="2293"/>
                  <a:pt x="2078" y="2293"/>
                </a:cubicBezTo>
                <a:cubicBezTo>
                  <a:pt x="2101" y="2293"/>
                  <a:pt x="2125" y="2288"/>
                  <a:pt x="2150" y="2276"/>
                </a:cubicBezTo>
                <a:cubicBezTo>
                  <a:pt x="2152" y="2274"/>
                  <a:pt x="2155" y="2273"/>
                  <a:pt x="2156" y="2273"/>
                </a:cubicBezTo>
                <a:lnTo>
                  <a:pt x="2156" y="2273"/>
                </a:lnTo>
                <a:cubicBezTo>
                  <a:pt x="2157" y="2272"/>
                  <a:pt x="2158" y="2272"/>
                  <a:pt x="2160" y="2271"/>
                </a:cubicBezTo>
                <a:cubicBezTo>
                  <a:pt x="2192" y="2260"/>
                  <a:pt x="2223" y="2248"/>
                  <a:pt x="2256" y="2241"/>
                </a:cubicBezTo>
                <a:cubicBezTo>
                  <a:pt x="2272" y="2237"/>
                  <a:pt x="2290" y="2232"/>
                  <a:pt x="2308" y="2230"/>
                </a:cubicBezTo>
                <a:lnTo>
                  <a:pt x="2308" y="2230"/>
                </a:lnTo>
                <a:cubicBezTo>
                  <a:pt x="2220" y="2379"/>
                  <a:pt x="2123" y="2513"/>
                  <a:pt x="1991" y="2631"/>
                </a:cubicBezTo>
                <a:cubicBezTo>
                  <a:pt x="1985" y="2635"/>
                  <a:pt x="1955" y="2660"/>
                  <a:pt x="1956" y="2660"/>
                </a:cubicBezTo>
                <a:cubicBezTo>
                  <a:pt x="1956" y="2660"/>
                  <a:pt x="1956" y="2660"/>
                  <a:pt x="1956" y="2660"/>
                </a:cubicBezTo>
                <a:lnTo>
                  <a:pt x="1956" y="2660"/>
                </a:lnTo>
                <a:cubicBezTo>
                  <a:pt x="1944" y="2669"/>
                  <a:pt x="1932" y="2678"/>
                  <a:pt x="1919" y="2686"/>
                </a:cubicBezTo>
                <a:cubicBezTo>
                  <a:pt x="1904" y="2695"/>
                  <a:pt x="1890" y="2704"/>
                  <a:pt x="1874" y="2712"/>
                </a:cubicBezTo>
                <a:cubicBezTo>
                  <a:pt x="1867" y="2716"/>
                  <a:pt x="1843" y="2726"/>
                  <a:pt x="1835" y="2730"/>
                </a:cubicBezTo>
                <a:lnTo>
                  <a:pt x="1835" y="2730"/>
                </a:lnTo>
                <a:cubicBezTo>
                  <a:pt x="1812" y="2738"/>
                  <a:pt x="1787" y="2743"/>
                  <a:pt x="1764" y="2750"/>
                </a:cubicBezTo>
                <a:cubicBezTo>
                  <a:pt x="1763" y="2751"/>
                  <a:pt x="1762" y="2751"/>
                  <a:pt x="1763" y="2752"/>
                </a:cubicBezTo>
                <a:lnTo>
                  <a:pt x="1763" y="2752"/>
                </a:lnTo>
                <a:cubicBezTo>
                  <a:pt x="1761" y="2752"/>
                  <a:pt x="1759" y="2752"/>
                  <a:pt x="1757" y="2752"/>
                </a:cubicBezTo>
                <a:cubicBezTo>
                  <a:pt x="1746" y="2752"/>
                  <a:pt x="1735" y="2751"/>
                  <a:pt x="1725" y="2751"/>
                </a:cubicBezTo>
                <a:cubicBezTo>
                  <a:pt x="1719" y="2751"/>
                  <a:pt x="1714" y="2751"/>
                  <a:pt x="1709" y="2752"/>
                </a:cubicBezTo>
                <a:cubicBezTo>
                  <a:pt x="1709" y="2752"/>
                  <a:pt x="1709" y="2752"/>
                  <a:pt x="1709" y="2752"/>
                </a:cubicBezTo>
                <a:lnTo>
                  <a:pt x="1709" y="2752"/>
                </a:lnTo>
                <a:cubicBezTo>
                  <a:pt x="1707" y="2751"/>
                  <a:pt x="1706" y="2751"/>
                  <a:pt x="1704" y="2750"/>
                </a:cubicBezTo>
                <a:cubicBezTo>
                  <a:pt x="1693" y="2746"/>
                  <a:pt x="1681" y="2743"/>
                  <a:pt x="1668" y="2740"/>
                </a:cubicBezTo>
                <a:cubicBezTo>
                  <a:pt x="1666" y="2740"/>
                  <a:pt x="1665" y="2739"/>
                  <a:pt x="1663" y="2739"/>
                </a:cubicBezTo>
                <a:lnTo>
                  <a:pt x="1663" y="2739"/>
                </a:lnTo>
                <a:cubicBezTo>
                  <a:pt x="1663" y="2739"/>
                  <a:pt x="1663" y="2739"/>
                  <a:pt x="1663" y="2739"/>
                </a:cubicBezTo>
                <a:cubicBezTo>
                  <a:pt x="1650" y="2731"/>
                  <a:pt x="1637" y="2724"/>
                  <a:pt x="1624" y="2717"/>
                </a:cubicBezTo>
                <a:cubicBezTo>
                  <a:pt x="1616" y="2713"/>
                  <a:pt x="1599" y="2699"/>
                  <a:pt x="1599" y="2699"/>
                </a:cubicBezTo>
                <a:lnTo>
                  <a:pt x="1599" y="2699"/>
                </a:lnTo>
                <a:cubicBezTo>
                  <a:pt x="1599" y="2699"/>
                  <a:pt x="1604" y="2703"/>
                  <a:pt x="1617" y="2714"/>
                </a:cubicBezTo>
                <a:cubicBezTo>
                  <a:pt x="1606" y="2707"/>
                  <a:pt x="1596" y="2698"/>
                  <a:pt x="1587" y="2689"/>
                </a:cubicBezTo>
                <a:cubicBezTo>
                  <a:pt x="1577" y="2679"/>
                  <a:pt x="1569" y="2670"/>
                  <a:pt x="1558" y="2660"/>
                </a:cubicBezTo>
                <a:cubicBezTo>
                  <a:pt x="1555" y="2655"/>
                  <a:pt x="1552" y="2651"/>
                  <a:pt x="1548" y="2647"/>
                </a:cubicBezTo>
                <a:cubicBezTo>
                  <a:pt x="1548" y="2646"/>
                  <a:pt x="1547" y="2646"/>
                  <a:pt x="1547" y="2645"/>
                </a:cubicBezTo>
                <a:lnTo>
                  <a:pt x="1547" y="2645"/>
                </a:lnTo>
                <a:cubicBezTo>
                  <a:pt x="1547" y="2645"/>
                  <a:pt x="1547" y="2645"/>
                  <a:pt x="1547" y="2645"/>
                </a:cubicBezTo>
                <a:cubicBezTo>
                  <a:pt x="1529" y="2622"/>
                  <a:pt x="1513" y="2598"/>
                  <a:pt x="1498" y="2572"/>
                </a:cubicBezTo>
                <a:cubicBezTo>
                  <a:pt x="1491" y="2559"/>
                  <a:pt x="1485" y="2546"/>
                  <a:pt x="1478" y="2533"/>
                </a:cubicBezTo>
                <a:cubicBezTo>
                  <a:pt x="1470" y="2517"/>
                  <a:pt x="1465" y="2503"/>
                  <a:pt x="1465" y="2503"/>
                </a:cubicBezTo>
                <a:lnTo>
                  <a:pt x="1465" y="2503"/>
                </a:lnTo>
                <a:cubicBezTo>
                  <a:pt x="1465" y="2503"/>
                  <a:pt x="1466" y="2506"/>
                  <a:pt x="1469" y="2514"/>
                </a:cubicBezTo>
                <a:cubicBezTo>
                  <a:pt x="1446" y="2451"/>
                  <a:pt x="1427" y="2388"/>
                  <a:pt x="1414" y="2323"/>
                </a:cubicBezTo>
                <a:cubicBezTo>
                  <a:pt x="1412" y="2312"/>
                  <a:pt x="1410" y="2301"/>
                  <a:pt x="1408" y="2291"/>
                </a:cubicBezTo>
                <a:lnTo>
                  <a:pt x="1408" y="2291"/>
                </a:lnTo>
                <a:cubicBezTo>
                  <a:pt x="1408" y="2287"/>
                  <a:pt x="1404" y="2260"/>
                  <a:pt x="1403" y="2252"/>
                </a:cubicBezTo>
                <a:cubicBezTo>
                  <a:pt x="1401" y="2214"/>
                  <a:pt x="1398" y="2176"/>
                  <a:pt x="1399" y="2137"/>
                </a:cubicBezTo>
                <a:cubicBezTo>
                  <a:pt x="1399" y="2102"/>
                  <a:pt x="1401" y="2067"/>
                  <a:pt x="1403" y="2032"/>
                </a:cubicBezTo>
                <a:cubicBezTo>
                  <a:pt x="1405" y="2021"/>
                  <a:pt x="1409" y="1994"/>
                  <a:pt x="1408" y="1994"/>
                </a:cubicBezTo>
                <a:lnTo>
                  <a:pt x="1408" y="1994"/>
                </a:lnTo>
                <a:cubicBezTo>
                  <a:pt x="1408" y="1994"/>
                  <a:pt x="1408" y="1994"/>
                  <a:pt x="1408" y="1995"/>
                </a:cubicBezTo>
                <a:lnTo>
                  <a:pt x="1408" y="1995"/>
                </a:lnTo>
                <a:cubicBezTo>
                  <a:pt x="1411" y="1978"/>
                  <a:pt x="1413" y="1963"/>
                  <a:pt x="1417" y="1947"/>
                </a:cubicBezTo>
                <a:cubicBezTo>
                  <a:pt x="1424" y="1912"/>
                  <a:pt x="1433" y="1877"/>
                  <a:pt x="1443" y="1844"/>
                </a:cubicBezTo>
                <a:cubicBezTo>
                  <a:pt x="1449" y="1826"/>
                  <a:pt x="1455" y="1810"/>
                  <a:pt x="1460" y="1792"/>
                </a:cubicBezTo>
                <a:cubicBezTo>
                  <a:pt x="1463" y="1784"/>
                  <a:pt x="1467" y="1775"/>
                  <a:pt x="1470" y="1765"/>
                </a:cubicBezTo>
                <a:lnTo>
                  <a:pt x="1470" y="1765"/>
                </a:lnTo>
                <a:cubicBezTo>
                  <a:pt x="1471" y="1764"/>
                  <a:pt x="1471" y="1762"/>
                  <a:pt x="1472" y="1760"/>
                </a:cubicBezTo>
                <a:cubicBezTo>
                  <a:pt x="1488" y="1728"/>
                  <a:pt x="1504" y="1698"/>
                  <a:pt x="1522" y="1667"/>
                </a:cubicBezTo>
                <a:cubicBezTo>
                  <a:pt x="1532" y="1651"/>
                  <a:pt x="1542" y="1636"/>
                  <a:pt x="1551" y="1622"/>
                </a:cubicBezTo>
                <a:cubicBezTo>
                  <a:pt x="1557" y="1614"/>
                  <a:pt x="1561" y="1607"/>
                  <a:pt x="1567" y="1600"/>
                </a:cubicBezTo>
                <a:cubicBezTo>
                  <a:pt x="1567" y="1599"/>
                  <a:pt x="1567" y="1599"/>
                  <a:pt x="1567" y="1599"/>
                </a:cubicBezTo>
                <a:lnTo>
                  <a:pt x="1567" y="1599"/>
                </a:lnTo>
                <a:cubicBezTo>
                  <a:pt x="1567" y="1599"/>
                  <a:pt x="1564" y="1602"/>
                  <a:pt x="1563" y="1604"/>
                </a:cubicBezTo>
                <a:lnTo>
                  <a:pt x="1563" y="1604"/>
                </a:lnTo>
                <a:cubicBezTo>
                  <a:pt x="1564" y="1602"/>
                  <a:pt x="1567" y="1599"/>
                  <a:pt x="1573" y="1592"/>
                </a:cubicBezTo>
                <a:cubicBezTo>
                  <a:pt x="1598" y="1566"/>
                  <a:pt x="1621" y="1540"/>
                  <a:pt x="1647" y="1515"/>
                </a:cubicBezTo>
                <a:cubicBezTo>
                  <a:pt x="1660" y="1502"/>
                  <a:pt x="1675" y="1490"/>
                  <a:pt x="1690" y="1480"/>
                </a:cubicBezTo>
                <a:lnTo>
                  <a:pt x="1690" y="1480"/>
                </a:lnTo>
                <a:cubicBezTo>
                  <a:pt x="1682" y="1486"/>
                  <a:pt x="1680" y="1488"/>
                  <a:pt x="1680" y="1488"/>
                </a:cubicBezTo>
                <a:cubicBezTo>
                  <a:pt x="1681" y="1488"/>
                  <a:pt x="1715" y="1463"/>
                  <a:pt x="1722" y="1458"/>
                </a:cubicBezTo>
                <a:cubicBezTo>
                  <a:pt x="1755" y="1437"/>
                  <a:pt x="1788" y="1419"/>
                  <a:pt x="1822" y="1404"/>
                </a:cubicBezTo>
                <a:lnTo>
                  <a:pt x="1822" y="1404"/>
                </a:lnTo>
                <a:cubicBezTo>
                  <a:pt x="1822" y="1404"/>
                  <a:pt x="1821" y="1404"/>
                  <a:pt x="1821" y="1404"/>
                </a:cubicBezTo>
                <a:cubicBezTo>
                  <a:pt x="1833" y="1400"/>
                  <a:pt x="1843" y="1395"/>
                  <a:pt x="1855" y="1391"/>
                </a:cubicBezTo>
                <a:cubicBezTo>
                  <a:pt x="1880" y="1382"/>
                  <a:pt x="1903" y="1375"/>
                  <a:pt x="1928" y="1368"/>
                </a:cubicBezTo>
                <a:cubicBezTo>
                  <a:pt x="2007" y="1346"/>
                  <a:pt x="2099" y="1335"/>
                  <a:pt x="2194" y="1335"/>
                </a:cubicBezTo>
                <a:cubicBezTo>
                  <a:pt x="2302" y="1335"/>
                  <a:pt x="2414" y="1350"/>
                  <a:pt x="2515" y="1379"/>
                </a:cubicBezTo>
                <a:cubicBezTo>
                  <a:pt x="2759" y="1452"/>
                  <a:pt x="3030" y="1597"/>
                  <a:pt x="3165" y="1791"/>
                </a:cubicBezTo>
                <a:cubicBezTo>
                  <a:pt x="3230" y="1887"/>
                  <a:pt x="3257" y="1944"/>
                  <a:pt x="3280" y="2057"/>
                </a:cubicBezTo>
                <a:cubicBezTo>
                  <a:pt x="3290" y="2105"/>
                  <a:pt x="3290" y="2111"/>
                  <a:pt x="3290" y="2175"/>
                </a:cubicBezTo>
                <a:cubicBezTo>
                  <a:pt x="3292" y="2200"/>
                  <a:pt x="3290" y="2223"/>
                  <a:pt x="3289" y="2248"/>
                </a:cubicBezTo>
                <a:cubicBezTo>
                  <a:pt x="3287" y="2260"/>
                  <a:pt x="3286" y="2273"/>
                  <a:pt x="3284" y="2285"/>
                </a:cubicBezTo>
                <a:cubicBezTo>
                  <a:pt x="3284" y="2287"/>
                  <a:pt x="3284" y="2289"/>
                  <a:pt x="3284" y="2290"/>
                </a:cubicBezTo>
                <a:lnTo>
                  <a:pt x="3284" y="2290"/>
                </a:lnTo>
                <a:cubicBezTo>
                  <a:pt x="3283" y="2297"/>
                  <a:pt x="3282" y="2303"/>
                  <a:pt x="3280" y="2309"/>
                </a:cubicBezTo>
                <a:cubicBezTo>
                  <a:pt x="3238" y="2520"/>
                  <a:pt x="3143" y="2702"/>
                  <a:pt x="3008" y="2860"/>
                </a:cubicBezTo>
                <a:cubicBezTo>
                  <a:pt x="2854" y="3042"/>
                  <a:pt x="2681" y="3175"/>
                  <a:pt x="2469" y="3282"/>
                </a:cubicBezTo>
                <a:cubicBezTo>
                  <a:pt x="2282" y="3376"/>
                  <a:pt x="2072" y="3432"/>
                  <a:pt x="1860" y="3432"/>
                </a:cubicBezTo>
                <a:cubicBezTo>
                  <a:pt x="1842" y="3432"/>
                  <a:pt x="1824" y="3432"/>
                  <a:pt x="1807" y="3431"/>
                </a:cubicBezTo>
                <a:cubicBezTo>
                  <a:pt x="1528" y="3421"/>
                  <a:pt x="1209" y="3288"/>
                  <a:pt x="951" y="3149"/>
                </a:cubicBezTo>
                <a:cubicBezTo>
                  <a:pt x="730" y="3029"/>
                  <a:pt x="526" y="2872"/>
                  <a:pt x="413" y="2663"/>
                </a:cubicBezTo>
                <a:cubicBezTo>
                  <a:pt x="333" y="2512"/>
                  <a:pt x="316" y="2325"/>
                  <a:pt x="354" y="2159"/>
                </a:cubicBezTo>
                <a:cubicBezTo>
                  <a:pt x="454" y="1721"/>
                  <a:pt x="816" y="1349"/>
                  <a:pt x="1179" y="1061"/>
                </a:cubicBezTo>
                <a:cubicBezTo>
                  <a:pt x="1579" y="745"/>
                  <a:pt x="2047" y="491"/>
                  <a:pt x="2538" y="363"/>
                </a:cubicBezTo>
                <a:cubicBezTo>
                  <a:pt x="2640" y="337"/>
                  <a:pt x="2763" y="313"/>
                  <a:pt x="2837" y="306"/>
                </a:cubicBezTo>
                <a:cubicBezTo>
                  <a:pt x="2919" y="297"/>
                  <a:pt x="2991" y="242"/>
                  <a:pt x="2991" y="153"/>
                </a:cubicBezTo>
                <a:cubicBezTo>
                  <a:pt x="2991" y="80"/>
                  <a:pt x="2927" y="0"/>
                  <a:pt x="284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194;p8"/>
          <p:cNvSpPr/>
          <p:nvPr/>
        </p:nvSpPr>
        <p:spPr>
          <a:xfrm>
            <a:off x="10992152" y="901431"/>
            <a:ext cx="313097" cy="316368"/>
          </a:xfrm>
          <a:custGeom>
            <a:avLst/>
            <a:gdLst/>
            <a:ahLst/>
            <a:cxnLst/>
            <a:rect l="l" t="t" r="r" b="b"/>
            <a:pathLst>
              <a:path w="3925" h="3966" extrusionOk="0">
                <a:moveTo>
                  <a:pt x="2051" y="519"/>
                </a:moveTo>
                <a:cubicBezTo>
                  <a:pt x="2352" y="1046"/>
                  <a:pt x="2822" y="1500"/>
                  <a:pt x="3345" y="1805"/>
                </a:cubicBezTo>
                <a:cubicBezTo>
                  <a:pt x="2663" y="2102"/>
                  <a:pt x="2252" y="2583"/>
                  <a:pt x="2184" y="3295"/>
                </a:cubicBezTo>
                <a:cubicBezTo>
                  <a:pt x="1836" y="2611"/>
                  <a:pt x="1338" y="2045"/>
                  <a:pt x="618" y="1785"/>
                </a:cubicBezTo>
                <a:cubicBezTo>
                  <a:pt x="1182" y="1466"/>
                  <a:pt x="1642" y="1028"/>
                  <a:pt x="2051" y="519"/>
                </a:cubicBezTo>
                <a:close/>
                <a:moveTo>
                  <a:pt x="2028" y="0"/>
                </a:moveTo>
                <a:cubicBezTo>
                  <a:pt x="1933" y="0"/>
                  <a:pt x="1842" y="73"/>
                  <a:pt x="1887" y="184"/>
                </a:cubicBezTo>
                <a:cubicBezTo>
                  <a:pt x="1892" y="196"/>
                  <a:pt x="1897" y="206"/>
                  <a:pt x="1902" y="218"/>
                </a:cubicBezTo>
                <a:cubicBezTo>
                  <a:pt x="1413" y="844"/>
                  <a:pt x="856" y="1369"/>
                  <a:pt x="120" y="1696"/>
                </a:cubicBezTo>
                <a:cubicBezTo>
                  <a:pt x="1" y="1748"/>
                  <a:pt x="31" y="1951"/>
                  <a:pt x="157" y="1976"/>
                </a:cubicBezTo>
                <a:cubicBezTo>
                  <a:pt x="1102" y="2156"/>
                  <a:pt x="1681" y="2854"/>
                  <a:pt x="2041" y="3706"/>
                </a:cubicBezTo>
                <a:cubicBezTo>
                  <a:pt x="2068" y="3774"/>
                  <a:pt x="2128" y="3804"/>
                  <a:pt x="2187" y="3807"/>
                </a:cubicBezTo>
                <a:cubicBezTo>
                  <a:pt x="2188" y="3810"/>
                  <a:pt x="2188" y="3814"/>
                  <a:pt x="2188" y="3819"/>
                </a:cubicBezTo>
                <a:cubicBezTo>
                  <a:pt x="2198" y="3916"/>
                  <a:pt x="2280" y="3965"/>
                  <a:pt x="2357" y="3965"/>
                </a:cubicBezTo>
                <a:cubicBezTo>
                  <a:pt x="2434" y="3965"/>
                  <a:pt x="2505" y="3916"/>
                  <a:pt x="2495" y="3819"/>
                </a:cubicBezTo>
                <a:cubicBezTo>
                  <a:pt x="2385" y="2832"/>
                  <a:pt x="2831" y="2268"/>
                  <a:pt x="3759" y="1975"/>
                </a:cubicBezTo>
                <a:cubicBezTo>
                  <a:pt x="3875" y="1940"/>
                  <a:pt x="3924" y="1754"/>
                  <a:pt x="3796" y="1696"/>
                </a:cubicBezTo>
                <a:cubicBezTo>
                  <a:pt x="3131" y="1390"/>
                  <a:pt x="2463" y="795"/>
                  <a:pt x="2182" y="103"/>
                </a:cubicBezTo>
                <a:cubicBezTo>
                  <a:pt x="2153" y="31"/>
                  <a:pt x="2090" y="0"/>
                  <a:pt x="202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195;p8"/>
          <p:cNvGrpSpPr/>
          <p:nvPr/>
        </p:nvGrpSpPr>
        <p:grpSpPr>
          <a:xfrm>
            <a:off x="11305219" y="669212"/>
            <a:ext cx="253031" cy="232211"/>
            <a:chOff x="6476077" y="96834"/>
            <a:chExt cx="189773" cy="174158"/>
          </a:xfrm>
        </p:grpSpPr>
        <p:sp>
          <p:nvSpPr>
            <p:cNvPr id="23" name="Google Shape;196;p8"/>
            <p:cNvSpPr/>
            <p:nvPr/>
          </p:nvSpPr>
          <p:spPr>
            <a:xfrm>
              <a:off x="6558997" y="96834"/>
              <a:ext cx="106852" cy="174038"/>
            </a:xfrm>
            <a:custGeom>
              <a:avLst/>
              <a:gdLst/>
              <a:ahLst/>
              <a:cxnLst/>
              <a:rect l="l" t="t" r="r" b="b"/>
              <a:pathLst>
                <a:path w="1786" h="2909" extrusionOk="0">
                  <a:moveTo>
                    <a:pt x="208" y="0"/>
                  </a:moveTo>
                  <a:cubicBezTo>
                    <a:pt x="107" y="0"/>
                    <a:pt x="0" y="112"/>
                    <a:pt x="61" y="233"/>
                  </a:cubicBezTo>
                  <a:cubicBezTo>
                    <a:pt x="207" y="525"/>
                    <a:pt x="338" y="824"/>
                    <a:pt x="550" y="1075"/>
                  </a:cubicBezTo>
                  <a:cubicBezTo>
                    <a:pt x="692" y="1244"/>
                    <a:pt x="865" y="1374"/>
                    <a:pt x="1055" y="1478"/>
                  </a:cubicBezTo>
                  <a:lnTo>
                    <a:pt x="1055" y="1478"/>
                  </a:lnTo>
                  <a:cubicBezTo>
                    <a:pt x="809" y="1548"/>
                    <a:pt x="582" y="1665"/>
                    <a:pt x="436" y="1880"/>
                  </a:cubicBezTo>
                  <a:cubicBezTo>
                    <a:pt x="269" y="2124"/>
                    <a:pt x="266" y="2441"/>
                    <a:pt x="198" y="2718"/>
                  </a:cubicBezTo>
                  <a:cubicBezTo>
                    <a:pt x="170" y="2833"/>
                    <a:pt x="265" y="2909"/>
                    <a:pt x="357" y="2909"/>
                  </a:cubicBezTo>
                  <a:cubicBezTo>
                    <a:pt x="417" y="2909"/>
                    <a:pt x="475" y="2876"/>
                    <a:pt x="494" y="2800"/>
                  </a:cubicBezTo>
                  <a:cubicBezTo>
                    <a:pt x="526" y="2664"/>
                    <a:pt x="547" y="2525"/>
                    <a:pt x="575" y="2388"/>
                  </a:cubicBezTo>
                  <a:cubicBezTo>
                    <a:pt x="586" y="2328"/>
                    <a:pt x="599" y="2267"/>
                    <a:pt x="618" y="2207"/>
                  </a:cubicBezTo>
                  <a:cubicBezTo>
                    <a:pt x="621" y="2196"/>
                    <a:pt x="641" y="2144"/>
                    <a:pt x="640" y="2144"/>
                  </a:cubicBezTo>
                  <a:lnTo>
                    <a:pt x="640" y="2144"/>
                  </a:lnTo>
                  <a:cubicBezTo>
                    <a:pt x="640" y="2144"/>
                    <a:pt x="639" y="2146"/>
                    <a:pt x="637" y="2150"/>
                  </a:cubicBezTo>
                  <a:lnTo>
                    <a:pt x="637" y="2150"/>
                  </a:lnTo>
                  <a:cubicBezTo>
                    <a:pt x="649" y="2122"/>
                    <a:pt x="662" y="2095"/>
                    <a:pt x="678" y="2068"/>
                  </a:cubicBezTo>
                  <a:cubicBezTo>
                    <a:pt x="737" y="1971"/>
                    <a:pt x="821" y="1902"/>
                    <a:pt x="948" y="1842"/>
                  </a:cubicBezTo>
                  <a:cubicBezTo>
                    <a:pt x="1138" y="1752"/>
                    <a:pt x="1363" y="1714"/>
                    <a:pt x="1570" y="1687"/>
                  </a:cubicBezTo>
                  <a:cubicBezTo>
                    <a:pt x="1737" y="1665"/>
                    <a:pt x="1785" y="1445"/>
                    <a:pt x="1611" y="1386"/>
                  </a:cubicBezTo>
                  <a:cubicBezTo>
                    <a:pt x="1284" y="1275"/>
                    <a:pt x="978" y="1115"/>
                    <a:pt x="754" y="843"/>
                  </a:cubicBezTo>
                  <a:cubicBezTo>
                    <a:pt x="569" y="618"/>
                    <a:pt x="455" y="337"/>
                    <a:pt x="325" y="78"/>
                  </a:cubicBezTo>
                  <a:cubicBezTo>
                    <a:pt x="298" y="23"/>
                    <a:pt x="253" y="0"/>
                    <a:pt x="2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97;p8"/>
            <p:cNvSpPr/>
            <p:nvPr/>
          </p:nvSpPr>
          <p:spPr>
            <a:xfrm>
              <a:off x="6476077" y="106107"/>
              <a:ext cx="108168" cy="164885"/>
            </a:xfrm>
            <a:custGeom>
              <a:avLst/>
              <a:gdLst/>
              <a:ahLst/>
              <a:cxnLst/>
              <a:rect l="l" t="t" r="r" b="b"/>
              <a:pathLst>
                <a:path w="1808" h="2756" extrusionOk="0">
                  <a:moveTo>
                    <a:pt x="1573" y="0"/>
                  </a:moveTo>
                  <a:cubicBezTo>
                    <a:pt x="1538" y="0"/>
                    <a:pt x="1503" y="14"/>
                    <a:pt x="1471" y="46"/>
                  </a:cubicBezTo>
                  <a:cubicBezTo>
                    <a:pt x="1255" y="265"/>
                    <a:pt x="1121" y="538"/>
                    <a:pt x="952" y="790"/>
                  </a:cubicBezTo>
                  <a:cubicBezTo>
                    <a:pt x="757" y="1081"/>
                    <a:pt x="490" y="1272"/>
                    <a:pt x="160" y="1385"/>
                  </a:cubicBezTo>
                  <a:cubicBezTo>
                    <a:pt x="1" y="1439"/>
                    <a:pt x="21" y="1684"/>
                    <a:pt x="201" y="1686"/>
                  </a:cubicBezTo>
                  <a:cubicBezTo>
                    <a:pt x="365" y="1687"/>
                    <a:pt x="522" y="1712"/>
                    <a:pt x="659" y="1801"/>
                  </a:cubicBezTo>
                  <a:cubicBezTo>
                    <a:pt x="759" y="1865"/>
                    <a:pt x="833" y="1967"/>
                    <a:pt x="900" y="2073"/>
                  </a:cubicBezTo>
                  <a:cubicBezTo>
                    <a:pt x="1065" y="2332"/>
                    <a:pt x="1217" y="2591"/>
                    <a:pt x="1502" y="2737"/>
                  </a:cubicBezTo>
                  <a:cubicBezTo>
                    <a:pt x="1527" y="2749"/>
                    <a:pt x="1551" y="2755"/>
                    <a:pt x="1574" y="2755"/>
                  </a:cubicBezTo>
                  <a:cubicBezTo>
                    <a:pt x="1714" y="2755"/>
                    <a:pt x="1807" y="2549"/>
                    <a:pt x="1657" y="2473"/>
                  </a:cubicBezTo>
                  <a:cubicBezTo>
                    <a:pt x="1384" y="2332"/>
                    <a:pt x="1282" y="2078"/>
                    <a:pt x="1109" y="1835"/>
                  </a:cubicBezTo>
                  <a:cubicBezTo>
                    <a:pt x="1019" y="1707"/>
                    <a:pt x="914" y="1592"/>
                    <a:pt x="776" y="1513"/>
                  </a:cubicBezTo>
                  <a:cubicBezTo>
                    <a:pt x="747" y="1497"/>
                    <a:pt x="717" y="1482"/>
                    <a:pt x="687" y="1469"/>
                  </a:cubicBezTo>
                  <a:lnTo>
                    <a:pt x="687" y="1469"/>
                  </a:lnTo>
                  <a:cubicBezTo>
                    <a:pt x="873" y="1350"/>
                    <a:pt x="1035" y="1200"/>
                    <a:pt x="1172" y="1011"/>
                  </a:cubicBezTo>
                  <a:cubicBezTo>
                    <a:pt x="1349" y="764"/>
                    <a:pt x="1471" y="481"/>
                    <a:pt x="1687" y="262"/>
                  </a:cubicBezTo>
                  <a:cubicBezTo>
                    <a:pt x="1795" y="154"/>
                    <a:pt x="1689" y="0"/>
                    <a:pt x="1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198;p8"/>
          <p:cNvGrpSpPr/>
          <p:nvPr/>
        </p:nvGrpSpPr>
        <p:grpSpPr>
          <a:xfrm>
            <a:off x="353017" y="6278033"/>
            <a:ext cx="290761" cy="304641"/>
            <a:chOff x="4930687" y="3942774"/>
            <a:chExt cx="218071" cy="228481"/>
          </a:xfrm>
        </p:grpSpPr>
        <p:sp>
          <p:nvSpPr>
            <p:cNvPr id="26" name="Google Shape;199;p8"/>
            <p:cNvSpPr/>
            <p:nvPr/>
          </p:nvSpPr>
          <p:spPr>
            <a:xfrm>
              <a:off x="5054410" y="3942774"/>
              <a:ext cx="18307" cy="63597"/>
            </a:xfrm>
            <a:custGeom>
              <a:avLst/>
              <a:gdLst/>
              <a:ahLst/>
              <a:cxnLst/>
              <a:rect l="l" t="t" r="r" b="b"/>
              <a:pathLst>
                <a:path w="306" h="1063" extrusionOk="0">
                  <a:moveTo>
                    <a:pt x="153" y="0"/>
                  </a:moveTo>
                  <a:cubicBezTo>
                    <a:pt x="77" y="0"/>
                    <a:pt x="1" y="49"/>
                    <a:pt x="1" y="148"/>
                  </a:cubicBezTo>
                  <a:lnTo>
                    <a:pt x="1" y="915"/>
                  </a:lnTo>
                  <a:cubicBezTo>
                    <a:pt x="1" y="1013"/>
                    <a:pt x="77" y="1062"/>
                    <a:pt x="153" y="1062"/>
                  </a:cubicBezTo>
                  <a:cubicBezTo>
                    <a:pt x="230" y="1062"/>
                    <a:pt x="306" y="1013"/>
                    <a:pt x="306" y="915"/>
                  </a:cubicBezTo>
                  <a:lnTo>
                    <a:pt x="306" y="148"/>
                  </a:lnTo>
                  <a:cubicBezTo>
                    <a:pt x="306" y="49"/>
                    <a:pt x="230" y="0"/>
                    <a:pt x="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00;p8"/>
            <p:cNvSpPr/>
            <p:nvPr/>
          </p:nvSpPr>
          <p:spPr>
            <a:xfrm>
              <a:off x="4990095" y="3970295"/>
              <a:ext cx="40503" cy="54742"/>
            </a:xfrm>
            <a:custGeom>
              <a:avLst/>
              <a:gdLst/>
              <a:ahLst/>
              <a:cxnLst/>
              <a:rect l="l" t="t" r="r" b="b"/>
              <a:pathLst>
                <a:path w="677" h="915" extrusionOk="0">
                  <a:moveTo>
                    <a:pt x="152" y="0"/>
                  </a:moveTo>
                  <a:cubicBezTo>
                    <a:pt x="75" y="0"/>
                    <a:pt x="0" y="49"/>
                    <a:pt x="4" y="148"/>
                  </a:cubicBezTo>
                  <a:cubicBezTo>
                    <a:pt x="11" y="408"/>
                    <a:pt x="178" y="685"/>
                    <a:pt x="354" y="868"/>
                  </a:cubicBezTo>
                  <a:cubicBezTo>
                    <a:pt x="386" y="901"/>
                    <a:pt x="422" y="915"/>
                    <a:pt x="457" y="915"/>
                  </a:cubicBezTo>
                  <a:cubicBezTo>
                    <a:pt x="572" y="915"/>
                    <a:pt x="676" y="761"/>
                    <a:pt x="570" y="652"/>
                  </a:cubicBezTo>
                  <a:cubicBezTo>
                    <a:pt x="451" y="528"/>
                    <a:pt x="315" y="309"/>
                    <a:pt x="309" y="148"/>
                  </a:cubicBezTo>
                  <a:cubicBezTo>
                    <a:pt x="306" y="49"/>
                    <a:pt x="228" y="0"/>
                    <a:pt x="1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01;p8"/>
            <p:cNvSpPr/>
            <p:nvPr/>
          </p:nvSpPr>
          <p:spPr>
            <a:xfrm>
              <a:off x="4930687" y="4043464"/>
              <a:ext cx="80647" cy="27341"/>
            </a:xfrm>
            <a:custGeom>
              <a:avLst/>
              <a:gdLst/>
              <a:ahLst/>
              <a:cxnLst/>
              <a:rect l="l" t="t" r="r" b="b"/>
              <a:pathLst>
                <a:path w="1348" h="457" extrusionOk="0">
                  <a:moveTo>
                    <a:pt x="238" y="1"/>
                  </a:moveTo>
                  <a:cubicBezTo>
                    <a:pt x="95" y="1"/>
                    <a:pt x="0" y="208"/>
                    <a:pt x="153" y="283"/>
                  </a:cubicBezTo>
                  <a:cubicBezTo>
                    <a:pt x="461" y="430"/>
                    <a:pt x="811" y="457"/>
                    <a:pt x="1149" y="457"/>
                  </a:cubicBezTo>
                  <a:cubicBezTo>
                    <a:pt x="1346" y="457"/>
                    <a:pt x="1347" y="150"/>
                    <a:pt x="1149" y="150"/>
                  </a:cubicBezTo>
                  <a:cubicBezTo>
                    <a:pt x="870" y="150"/>
                    <a:pt x="565" y="141"/>
                    <a:pt x="308" y="17"/>
                  </a:cubicBezTo>
                  <a:cubicBezTo>
                    <a:pt x="284" y="6"/>
                    <a:pt x="260" y="1"/>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02;p8"/>
            <p:cNvSpPr/>
            <p:nvPr/>
          </p:nvSpPr>
          <p:spPr>
            <a:xfrm>
              <a:off x="4962575" y="4098206"/>
              <a:ext cx="48759" cy="36435"/>
            </a:xfrm>
            <a:custGeom>
              <a:avLst/>
              <a:gdLst/>
              <a:ahLst/>
              <a:cxnLst/>
              <a:rect l="l" t="t" r="r" b="b"/>
              <a:pathLst>
                <a:path w="815" h="609" extrusionOk="0">
                  <a:moveTo>
                    <a:pt x="619" y="0"/>
                  </a:moveTo>
                  <a:cubicBezTo>
                    <a:pt x="618" y="0"/>
                    <a:pt x="617" y="0"/>
                    <a:pt x="616" y="0"/>
                  </a:cubicBezTo>
                  <a:cubicBezTo>
                    <a:pt x="337" y="6"/>
                    <a:pt x="16" y="139"/>
                    <a:pt x="4" y="460"/>
                  </a:cubicBezTo>
                  <a:cubicBezTo>
                    <a:pt x="0" y="559"/>
                    <a:pt x="75" y="608"/>
                    <a:pt x="152" y="608"/>
                  </a:cubicBezTo>
                  <a:cubicBezTo>
                    <a:pt x="228" y="608"/>
                    <a:pt x="307" y="559"/>
                    <a:pt x="311" y="460"/>
                  </a:cubicBezTo>
                  <a:cubicBezTo>
                    <a:pt x="311" y="434"/>
                    <a:pt x="322" y="402"/>
                    <a:pt x="366" y="370"/>
                  </a:cubicBezTo>
                  <a:cubicBezTo>
                    <a:pt x="436" y="317"/>
                    <a:pt x="531" y="308"/>
                    <a:pt x="616" y="307"/>
                  </a:cubicBezTo>
                  <a:cubicBezTo>
                    <a:pt x="812" y="304"/>
                    <a:pt x="814" y="0"/>
                    <a:pt x="6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03;p8"/>
            <p:cNvSpPr/>
            <p:nvPr/>
          </p:nvSpPr>
          <p:spPr>
            <a:xfrm>
              <a:off x="5023300" y="4116453"/>
              <a:ext cx="31170" cy="54802"/>
            </a:xfrm>
            <a:custGeom>
              <a:avLst/>
              <a:gdLst/>
              <a:ahLst/>
              <a:cxnLst/>
              <a:rect l="l" t="t" r="r" b="b"/>
              <a:pathLst>
                <a:path w="521" h="916" extrusionOk="0">
                  <a:moveTo>
                    <a:pt x="220" y="0"/>
                  </a:moveTo>
                  <a:cubicBezTo>
                    <a:pt x="104" y="0"/>
                    <a:pt x="0" y="154"/>
                    <a:pt x="106" y="263"/>
                  </a:cubicBezTo>
                  <a:cubicBezTo>
                    <a:pt x="235" y="396"/>
                    <a:pt x="214" y="590"/>
                    <a:pt x="214" y="767"/>
                  </a:cubicBezTo>
                  <a:cubicBezTo>
                    <a:pt x="214" y="866"/>
                    <a:pt x="291" y="915"/>
                    <a:pt x="368" y="915"/>
                  </a:cubicBezTo>
                  <a:cubicBezTo>
                    <a:pt x="444" y="915"/>
                    <a:pt x="521" y="866"/>
                    <a:pt x="521" y="767"/>
                  </a:cubicBezTo>
                  <a:cubicBezTo>
                    <a:pt x="521" y="503"/>
                    <a:pt x="516" y="249"/>
                    <a:pt x="322" y="47"/>
                  </a:cubicBezTo>
                  <a:cubicBezTo>
                    <a:pt x="290" y="14"/>
                    <a:pt x="255"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04;p8"/>
            <p:cNvSpPr/>
            <p:nvPr/>
          </p:nvSpPr>
          <p:spPr>
            <a:xfrm>
              <a:off x="5072657" y="4098206"/>
              <a:ext cx="36973" cy="36734"/>
            </a:xfrm>
            <a:custGeom>
              <a:avLst/>
              <a:gdLst/>
              <a:ahLst/>
              <a:cxnLst/>
              <a:rect l="l" t="t" r="r" b="b"/>
              <a:pathLst>
                <a:path w="618" h="614" extrusionOk="0">
                  <a:moveTo>
                    <a:pt x="150" y="0"/>
                  </a:moveTo>
                  <a:cubicBezTo>
                    <a:pt x="70" y="0"/>
                    <a:pt x="1" y="75"/>
                    <a:pt x="1" y="154"/>
                  </a:cubicBezTo>
                  <a:cubicBezTo>
                    <a:pt x="1" y="240"/>
                    <a:pt x="71" y="304"/>
                    <a:pt x="154" y="307"/>
                  </a:cubicBezTo>
                  <a:cubicBezTo>
                    <a:pt x="223" y="310"/>
                    <a:pt x="305" y="393"/>
                    <a:pt x="308" y="460"/>
                  </a:cubicBezTo>
                  <a:cubicBezTo>
                    <a:pt x="310" y="543"/>
                    <a:pt x="376" y="614"/>
                    <a:pt x="461" y="614"/>
                  </a:cubicBezTo>
                  <a:cubicBezTo>
                    <a:pt x="541" y="614"/>
                    <a:pt x="617" y="543"/>
                    <a:pt x="614" y="460"/>
                  </a:cubicBezTo>
                  <a:cubicBezTo>
                    <a:pt x="605" y="215"/>
                    <a:pt x="400" y="9"/>
                    <a:pt x="154" y="0"/>
                  </a:cubicBezTo>
                  <a:cubicBezTo>
                    <a:pt x="153" y="0"/>
                    <a:pt x="151"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205;p8"/>
            <p:cNvSpPr/>
            <p:nvPr/>
          </p:nvSpPr>
          <p:spPr>
            <a:xfrm>
              <a:off x="5088392" y="4043224"/>
              <a:ext cx="60366" cy="18427"/>
            </a:xfrm>
            <a:custGeom>
              <a:avLst/>
              <a:gdLst/>
              <a:ahLst/>
              <a:cxnLst/>
              <a:rect l="l" t="t" r="r" b="b"/>
              <a:pathLst>
                <a:path w="1009" h="308" extrusionOk="0">
                  <a:moveTo>
                    <a:pt x="198" y="1"/>
                  </a:moveTo>
                  <a:cubicBezTo>
                    <a:pt x="1" y="1"/>
                    <a:pt x="1" y="307"/>
                    <a:pt x="198" y="307"/>
                  </a:cubicBezTo>
                  <a:lnTo>
                    <a:pt x="810" y="307"/>
                  </a:lnTo>
                  <a:cubicBezTo>
                    <a:pt x="1007" y="307"/>
                    <a:pt x="1008" y="1"/>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206;p8"/>
            <p:cNvSpPr/>
            <p:nvPr/>
          </p:nvSpPr>
          <p:spPr>
            <a:xfrm>
              <a:off x="5090725" y="3970295"/>
              <a:ext cx="28179" cy="45170"/>
            </a:xfrm>
            <a:custGeom>
              <a:avLst/>
              <a:gdLst/>
              <a:ahLst/>
              <a:cxnLst/>
              <a:rect l="l" t="t" r="r" b="b"/>
              <a:pathLst>
                <a:path w="471" h="755" extrusionOk="0">
                  <a:moveTo>
                    <a:pt x="320" y="0"/>
                  </a:moveTo>
                  <a:cubicBezTo>
                    <a:pt x="243" y="0"/>
                    <a:pt x="164" y="49"/>
                    <a:pt x="159" y="148"/>
                  </a:cubicBezTo>
                  <a:cubicBezTo>
                    <a:pt x="154" y="220"/>
                    <a:pt x="108" y="288"/>
                    <a:pt x="79" y="351"/>
                  </a:cubicBezTo>
                  <a:cubicBezTo>
                    <a:pt x="39" y="434"/>
                    <a:pt x="11" y="514"/>
                    <a:pt x="6" y="608"/>
                  </a:cubicBezTo>
                  <a:cubicBezTo>
                    <a:pt x="0" y="706"/>
                    <a:pt x="75" y="755"/>
                    <a:pt x="151" y="755"/>
                  </a:cubicBezTo>
                  <a:cubicBezTo>
                    <a:pt x="228" y="755"/>
                    <a:pt x="307" y="706"/>
                    <a:pt x="312" y="608"/>
                  </a:cubicBezTo>
                  <a:cubicBezTo>
                    <a:pt x="317" y="535"/>
                    <a:pt x="363" y="468"/>
                    <a:pt x="393" y="404"/>
                  </a:cubicBezTo>
                  <a:cubicBezTo>
                    <a:pt x="432" y="320"/>
                    <a:pt x="460" y="240"/>
                    <a:pt x="466" y="148"/>
                  </a:cubicBezTo>
                  <a:cubicBezTo>
                    <a:pt x="471" y="49"/>
                    <a:pt x="397"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Title 34"/>
          <p:cNvSpPr txBox="1">
            <a:spLocks noGrp="1"/>
          </p:cNvSpPr>
          <p:nvPr>
            <p:ph type="title"/>
          </p:nvPr>
        </p:nvSpPr>
        <p:spPr>
          <a:xfrm>
            <a:off x="1749318" y="464450"/>
            <a:ext cx="8488964" cy="978729"/>
          </a:xfrm>
          <a:prstGeom prst="rect">
            <a:avLst/>
          </a:prstGeom>
          <a:noFill/>
          <a:ln w="57150">
            <a:solidFill>
              <a:srgbClr val="00B0F0"/>
            </a:solidFill>
            <a:prstDash val="dash"/>
          </a:ln>
        </p:spPr>
        <p:txBody>
          <a:bodyPr wrap="square" rtlCol="0">
            <a:spAutoFit/>
          </a:bodyPr>
          <a:lstStyle/>
          <a:p>
            <a:pPr algn="ctr"/>
            <a:r>
              <a:rPr lang="en-US" b="1">
                <a:solidFill>
                  <a:srgbClr val="002060"/>
                </a:solidFill>
                <a:latin typeface="Times New Roman" panose="02020603050405020304" pitchFamily="18" charset="0"/>
                <a:cs typeface="Times New Roman" panose="02020603050405020304" pitchFamily="18" charset="0"/>
              </a:rPr>
              <a:t>Một nguyên tố hóa học được đặc trưng bởi </a:t>
            </a:r>
          </a:p>
          <a:p>
            <a:pPr algn="ctr"/>
            <a:r>
              <a:rPr lang="en-US" b="1">
                <a:solidFill>
                  <a:srgbClr val="FF0000"/>
                </a:solidFill>
                <a:latin typeface="Times New Roman" panose="02020603050405020304" pitchFamily="18" charset="0"/>
                <a:cs typeface="Times New Roman" panose="02020603050405020304" pitchFamily="18" charset="0"/>
              </a:rPr>
              <a:t>số proton trong hạt nhân</a:t>
            </a:r>
          </a:p>
        </p:txBody>
      </p:sp>
      <p:sp>
        <p:nvSpPr>
          <p:cNvPr id="37" name="TextBox 36"/>
          <p:cNvSpPr txBox="1"/>
          <p:nvPr/>
        </p:nvSpPr>
        <p:spPr>
          <a:xfrm>
            <a:off x="3132944" y="2533338"/>
            <a:ext cx="5711253" cy="1754326"/>
          </a:xfrm>
          <a:prstGeom prst="rect">
            <a:avLst/>
          </a:prstGeom>
          <a:solidFill>
            <a:srgbClr val="FFFF00"/>
          </a:solidFill>
        </p:spPr>
        <p:txBody>
          <a:bodyPr wrap="square" rtlCol="0">
            <a:spAutoFit/>
          </a:bodyPr>
          <a:lstStyle/>
          <a:p>
            <a:pPr algn="ctr"/>
            <a:r>
              <a:rPr lang="en-US" sz="5400"/>
              <a:t>Nguyên tố </a:t>
            </a:r>
          </a:p>
          <a:p>
            <a:pPr algn="ctr"/>
            <a:r>
              <a:rPr lang="en-US" sz="5400"/>
              <a:t>hóa học là gì ?</a:t>
            </a:r>
          </a:p>
        </p:txBody>
      </p:sp>
      <p:pic>
        <p:nvPicPr>
          <p:cNvPr id="38" name="Picture 2" descr="Hình ảnh Dấu Chấm Hỏi PNG , Câu Hỏi Clipart, Dấu Hỏi Sáng Tạo, Nghi Ngờ PNG  miễn phí tải tập tin PSDComment và Vector"/>
          <p:cNvPicPr>
            <a:picLocks noChangeAspect="1" noChangeArrowheads="1"/>
          </p:cNvPicPr>
          <p:nvPr/>
        </p:nvPicPr>
        <p:blipFill rotWithShape="1">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l="21547" r="24847" b="9218"/>
          <a:stretch/>
        </p:blipFill>
        <p:spPr bwMode="auto">
          <a:xfrm>
            <a:off x="1349860" y="2139532"/>
            <a:ext cx="1268471" cy="214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9991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22" presetClass="entr" presetSubtype="4"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down)">
                                      <p:cBhvr>
                                        <p:cTn id="14" dur="500"/>
                                        <p:tgtEl>
                                          <p:spTgt spid="38"/>
                                        </p:tgtEl>
                                      </p:cBhvr>
                                    </p:animEffec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3" name="Google Shape;913;p45"/>
          <p:cNvSpPr/>
          <p:nvPr/>
        </p:nvSpPr>
        <p:spPr>
          <a:xfrm rot="4950743">
            <a:off x="2366553" y="1951002"/>
            <a:ext cx="693592" cy="516309"/>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4" name="Google Shape;914;p45"/>
          <p:cNvSpPr/>
          <p:nvPr/>
        </p:nvSpPr>
        <p:spPr>
          <a:xfrm>
            <a:off x="6424307" y="2496211"/>
            <a:ext cx="4511600" cy="3383200"/>
          </a:xfrm>
          <a:prstGeom prst="roundRect">
            <a:avLst>
              <a:gd name="adj" fmla="val 7854"/>
            </a:avLst>
          </a:prstGeom>
          <a:solidFill>
            <a:schemeClr val="accent5"/>
          </a:solidFill>
          <a:ln>
            <a:noFill/>
          </a:ln>
        </p:spPr>
        <p:txBody>
          <a:bodyPr spcFirstLastPara="1" wrap="square" lIns="121900" tIns="121900" rIns="121900" bIns="121900" anchor="ctr" anchorCtr="0">
            <a:noAutofit/>
          </a:bodyPr>
          <a:lstStyle/>
          <a:p>
            <a:endParaRPr sz="2400"/>
          </a:p>
        </p:txBody>
      </p:sp>
      <p:sp>
        <p:nvSpPr>
          <p:cNvPr id="915" name="Google Shape;915;p45"/>
          <p:cNvSpPr/>
          <p:nvPr/>
        </p:nvSpPr>
        <p:spPr>
          <a:xfrm>
            <a:off x="4890653" y="1601902"/>
            <a:ext cx="7301347" cy="5256097"/>
          </a:xfrm>
          <a:prstGeom prst="roundRect">
            <a:avLst>
              <a:gd name="adj" fmla="val 7854"/>
            </a:avLst>
          </a:prstGeom>
          <a:solidFill>
            <a:schemeClr val="accent6"/>
          </a:solidFill>
          <a:ln>
            <a:noFill/>
          </a:ln>
        </p:spPr>
        <p:txBody>
          <a:bodyPr spcFirstLastPara="1" wrap="square" lIns="121900" tIns="121900" rIns="121900" bIns="121900" anchor="ctr" anchorCtr="0">
            <a:noAutofit/>
          </a:bodyPr>
          <a:lstStyle/>
          <a:p>
            <a:endParaRPr sz="2400"/>
          </a:p>
        </p:txBody>
      </p:sp>
      <p:sp>
        <p:nvSpPr>
          <p:cNvPr id="916" name="Google Shape;916;p45"/>
          <p:cNvSpPr/>
          <p:nvPr/>
        </p:nvSpPr>
        <p:spPr>
          <a:xfrm>
            <a:off x="5001739" y="1831677"/>
            <a:ext cx="7013368" cy="4822725"/>
          </a:xfrm>
          <a:prstGeom prst="roundRect">
            <a:avLst>
              <a:gd name="adj" fmla="val 7854"/>
            </a:avLst>
          </a:prstGeom>
          <a:solidFill>
            <a:schemeClr val="lt1"/>
          </a:solidFill>
          <a:ln>
            <a:noFill/>
          </a:ln>
        </p:spPr>
        <p:txBody>
          <a:bodyPr spcFirstLastPara="1" wrap="square" lIns="121900" tIns="121900" rIns="121900" bIns="121900" anchor="ctr" anchorCtr="0">
            <a:noAutofit/>
          </a:bodyPr>
          <a:lstStyle/>
          <a:p>
            <a:endParaRPr sz="2400" dirty="0"/>
          </a:p>
        </p:txBody>
      </p:sp>
      <p:sp>
        <p:nvSpPr>
          <p:cNvPr id="917" name="Google Shape;917;p45"/>
          <p:cNvSpPr/>
          <p:nvPr/>
        </p:nvSpPr>
        <p:spPr>
          <a:xfrm>
            <a:off x="428205" y="2168089"/>
            <a:ext cx="4511600" cy="3383200"/>
          </a:xfrm>
          <a:prstGeom prst="roundRect">
            <a:avLst>
              <a:gd name="adj" fmla="val 7854"/>
            </a:avLst>
          </a:prstGeom>
          <a:solidFill>
            <a:schemeClr val="accent4"/>
          </a:solidFill>
          <a:ln>
            <a:noFill/>
          </a:ln>
        </p:spPr>
        <p:txBody>
          <a:bodyPr spcFirstLastPara="1" wrap="square" lIns="121900" tIns="121900" rIns="121900" bIns="121900" anchor="ctr" anchorCtr="0">
            <a:noAutofit/>
          </a:bodyPr>
          <a:lstStyle/>
          <a:p>
            <a:endParaRPr sz="2400" dirty="0"/>
          </a:p>
        </p:txBody>
      </p:sp>
      <p:sp>
        <p:nvSpPr>
          <p:cNvPr id="918" name="Google Shape;918;p45"/>
          <p:cNvSpPr/>
          <p:nvPr/>
        </p:nvSpPr>
        <p:spPr>
          <a:xfrm>
            <a:off x="405855" y="2180219"/>
            <a:ext cx="4511600" cy="3383200"/>
          </a:xfrm>
          <a:prstGeom prst="roundRect">
            <a:avLst>
              <a:gd name="adj" fmla="val 7854"/>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919" name="Google Shape;919;p45"/>
          <p:cNvSpPr/>
          <p:nvPr/>
        </p:nvSpPr>
        <p:spPr>
          <a:xfrm>
            <a:off x="616829" y="2409335"/>
            <a:ext cx="4085200" cy="2974400"/>
          </a:xfrm>
          <a:prstGeom prst="roundRect">
            <a:avLst>
              <a:gd name="adj" fmla="val 7854"/>
            </a:avLst>
          </a:prstGeom>
          <a:solidFill>
            <a:schemeClr val="lt1"/>
          </a:solidFill>
          <a:ln>
            <a:noFill/>
          </a:ln>
        </p:spPr>
        <p:txBody>
          <a:bodyPr spcFirstLastPara="1" wrap="square" lIns="121900" tIns="121900" rIns="121900" bIns="121900" anchor="ctr" anchorCtr="0">
            <a:noAutofit/>
          </a:bodyPr>
          <a:lstStyle/>
          <a:p>
            <a:endParaRPr sz="2400"/>
          </a:p>
        </p:txBody>
      </p:sp>
      <p:sp>
        <p:nvSpPr>
          <p:cNvPr id="920" name="Google Shape;920;p45"/>
          <p:cNvSpPr txBox="1">
            <a:spLocks noGrp="1"/>
          </p:cNvSpPr>
          <p:nvPr>
            <p:ph type="title"/>
          </p:nvPr>
        </p:nvSpPr>
        <p:spPr>
          <a:xfrm>
            <a:off x="875447" y="749076"/>
            <a:ext cx="10290000" cy="637600"/>
          </a:xfrm>
          <a:prstGeom prst="rect">
            <a:avLst/>
          </a:prstGeom>
        </p:spPr>
        <p:txBody>
          <a:bodyPr spcFirstLastPara="1" wrap="square" lIns="121900" tIns="121900" rIns="121900" bIns="121900" anchor="ctr" anchorCtr="0">
            <a:noAutofit/>
          </a:bodyPr>
          <a:lstStyle/>
          <a:p>
            <a:r>
              <a:rPr lang="en-US"/>
              <a:t>1</a:t>
            </a:r>
            <a:r>
              <a:rPr lang="vi-VN"/>
              <a:t>. </a:t>
            </a:r>
            <a:r>
              <a:rPr lang="vi-VN" dirty="0"/>
              <a:t>Nguyên tố </a:t>
            </a:r>
            <a:r>
              <a:rPr lang="vi-VN"/>
              <a:t>hóa học</a:t>
            </a:r>
            <a:endParaRPr dirty="0"/>
          </a:p>
        </p:txBody>
      </p:sp>
      <p:sp>
        <p:nvSpPr>
          <p:cNvPr id="921" name="Google Shape;921;p45"/>
          <p:cNvSpPr txBox="1">
            <a:spLocks noGrp="1"/>
          </p:cNvSpPr>
          <p:nvPr>
            <p:ph type="subTitle" idx="1"/>
          </p:nvPr>
        </p:nvSpPr>
        <p:spPr>
          <a:xfrm>
            <a:off x="875447" y="2423211"/>
            <a:ext cx="3589600" cy="2798884"/>
          </a:xfrm>
          <a:prstGeom prst="rect">
            <a:avLst/>
          </a:prstGeom>
        </p:spPr>
        <p:txBody>
          <a:bodyPr spcFirstLastPara="1" wrap="square" lIns="121900" tIns="121900" rIns="121900" bIns="121900" anchor="t" anchorCtr="0">
            <a:noAutofit/>
          </a:bodyPr>
          <a:lstStyle/>
          <a:p>
            <a:pPr marL="0" indent="0" algn="just">
              <a:spcAft>
                <a:spcPts val="2133"/>
              </a:spcAft>
            </a:pPr>
            <a:endParaRPr lang="vi-VN" dirty="0"/>
          </a:p>
          <a:p>
            <a:pPr marL="0" indent="0" algn="just"/>
            <a:r>
              <a:rPr lang="vi-VN" dirty="0"/>
              <a:t>Nguyên tố hóa học là tập hợp những nguyên tử cùng loại, có cùng số proton trong </a:t>
            </a:r>
            <a:r>
              <a:rPr lang="vi-VN"/>
              <a:t>hạt nhân</a:t>
            </a:r>
            <a:r>
              <a:rPr lang="en-US"/>
              <a:t>.</a:t>
            </a:r>
            <a:endParaRPr lang="vi-VN" dirty="0"/>
          </a:p>
          <a:p>
            <a:pPr marL="0" indent="0"/>
            <a:r>
              <a:rPr lang="en-US">
                <a:solidFill>
                  <a:srgbClr val="FF0000"/>
                </a:solidFill>
              </a:rPr>
              <a:t>S</a:t>
            </a:r>
            <a:r>
              <a:rPr lang="vi-VN">
                <a:solidFill>
                  <a:srgbClr val="FF0000"/>
                </a:solidFill>
              </a:rPr>
              <a:t>ố </a:t>
            </a:r>
            <a:r>
              <a:rPr lang="vi-VN" sz="4800" dirty="0">
                <a:solidFill>
                  <a:srgbClr val="FF0000"/>
                </a:solidFill>
              </a:rPr>
              <a:t>p</a:t>
            </a:r>
            <a:r>
              <a:rPr lang="vi-VN" dirty="0"/>
              <a:t> </a:t>
            </a:r>
          </a:p>
          <a:p>
            <a:pPr marL="0" indent="0" algn="just">
              <a:spcAft>
                <a:spcPts val="2133"/>
              </a:spcAft>
            </a:pPr>
            <a:r>
              <a:rPr lang="vi-VN" dirty="0"/>
              <a:t>là </a:t>
            </a:r>
            <a:r>
              <a:rPr lang="vi-VN" dirty="0">
                <a:solidFill>
                  <a:srgbClr val="FF0000"/>
                </a:solidFill>
              </a:rPr>
              <a:t>số đặc trưng </a:t>
            </a:r>
            <a:r>
              <a:rPr lang="vi-VN" dirty="0"/>
              <a:t>của một nguyên tố hóa học.</a:t>
            </a:r>
          </a:p>
          <a:p>
            <a:pPr marL="0" indent="0" algn="just">
              <a:spcAft>
                <a:spcPts val="2133"/>
              </a:spcAft>
            </a:pPr>
            <a:endParaRPr lang="vi-VN" dirty="0"/>
          </a:p>
          <a:p>
            <a:pPr marL="0" indent="0" algn="just">
              <a:spcAft>
                <a:spcPts val="2133"/>
              </a:spcAft>
            </a:pPr>
            <a:endParaRPr dirty="0"/>
          </a:p>
        </p:txBody>
      </p:sp>
      <p:sp>
        <p:nvSpPr>
          <p:cNvPr id="923" name="Google Shape;923;p45"/>
          <p:cNvSpPr txBox="1">
            <a:spLocks noGrp="1"/>
          </p:cNvSpPr>
          <p:nvPr>
            <p:ph type="subTitle" idx="3"/>
          </p:nvPr>
        </p:nvSpPr>
        <p:spPr>
          <a:xfrm>
            <a:off x="-308972" y="1635905"/>
            <a:ext cx="3589600" cy="537600"/>
          </a:xfrm>
          <a:prstGeom prst="rect">
            <a:avLst/>
          </a:prstGeom>
        </p:spPr>
        <p:txBody>
          <a:bodyPr spcFirstLastPara="1" wrap="square" lIns="121900" tIns="121900" rIns="121900" bIns="121900" anchor="ctr" anchorCtr="0">
            <a:noAutofit/>
          </a:bodyPr>
          <a:lstStyle/>
          <a:p>
            <a:pPr marL="0" indent="0">
              <a:spcAft>
                <a:spcPts val="2133"/>
              </a:spcAft>
            </a:pPr>
            <a:r>
              <a:rPr lang="en-US" sz="2133">
                <a:solidFill>
                  <a:srgbClr val="FF0000"/>
                </a:solidFill>
              </a:rPr>
              <a:t>a</a:t>
            </a:r>
            <a:r>
              <a:rPr lang="vi-VN" sz="2133">
                <a:solidFill>
                  <a:srgbClr val="FF0000"/>
                </a:solidFill>
              </a:rPr>
              <a:t>. </a:t>
            </a:r>
            <a:r>
              <a:rPr lang="en-US" sz="2133">
                <a:solidFill>
                  <a:srgbClr val="FF0000"/>
                </a:solidFill>
              </a:rPr>
              <a:t>Khái niệm</a:t>
            </a:r>
            <a:endParaRPr sz="2133" dirty="0">
              <a:solidFill>
                <a:srgbClr val="FF0000"/>
              </a:solidFill>
            </a:endParaRPr>
          </a:p>
        </p:txBody>
      </p:sp>
      <p:grpSp>
        <p:nvGrpSpPr>
          <p:cNvPr id="925" name="Google Shape;925;p45"/>
          <p:cNvGrpSpPr/>
          <p:nvPr/>
        </p:nvGrpSpPr>
        <p:grpSpPr>
          <a:xfrm>
            <a:off x="2379408" y="2638603"/>
            <a:ext cx="290841" cy="304720"/>
            <a:chOff x="1567788" y="4831150"/>
            <a:chExt cx="218131" cy="228540"/>
          </a:xfrm>
        </p:grpSpPr>
        <p:sp>
          <p:nvSpPr>
            <p:cNvPr id="926" name="Google Shape;926;p45"/>
            <p:cNvSpPr/>
            <p:nvPr/>
          </p:nvSpPr>
          <p:spPr>
            <a:xfrm>
              <a:off x="1691630" y="4831150"/>
              <a:ext cx="18367" cy="63597"/>
            </a:xfrm>
            <a:custGeom>
              <a:avLst/>
              <a:gdLst/>
              <a:ahLst/>
              <a:cxnLst/>
              <a:rect l="l" t="t" r="r" b="b"/>
              <a:pathLst>
                <a:path w="307" h="1063" extrusionOk="0">
                  <a:moveTo>
                    <a:pt x="154" y="1"/>
                  </a:moveTo>
                  <a:cubicBezTo>
                    <a:pt x="77" y="1"/>
                    <a:pt x="0" y="50"/>
                    <a:pt x="0" y="149"/>
                  </a:cubicBezTo>
                  <a:lnTo>
                    <a:pt x="0" y="915"/>
                  </a:lnTo>
                  <a:cubicBezTo>
                    <a:pt x="0" y="1013"/>
                    <a:pt x="77" y="1062"/>
                    <a:pt x="154" y="1062"/>
                  </a:cubicBezTo>
                  <a:cubicBezTo>
                    <a:pt x="230" y="1062"/>
                    <a:pt x="307" y="1013"/>
                    <a:pt x="307" y="915"/>
                  </a:cubicBezTo>
                  <a:lnTo>
                    <a:pt x="307" y="149"/>
                  </a:lnTo>
                  <a:cubicBezTo>
                    <a:pt x="307" y="50"/>
                    <a:pt x="230" y="1"/>
                    <a:pt x="15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27" name="Google Shape;927;p45"/>
            <p:cNvSpPr/>
            <p:nvPr/>
          </p:nvSpPr>
          <p:spPr>
            <a:xfrm>
              <a:off x="1627256" y="4858670"/>
              <a:ext cx="40503" cy="54862"/>
            </a:xfrm>
            <a:custGeom>
              <a:avLst/>
              <a:gdLst/>
              <a:ahLst/>
              <a:cxnLst/>
              <a:rect l="l" t="t" r="r" b="b"/>
              <a:pathLst>
                <a:path w="677" h="917" extrusionOk="0">
                  <a:moveTo>
                    <a:pt x="150" y="1"/>
                  </a:moveTo>
                  <a:cubicBezTo>
                    <a:pt x="74" y="1"/>
                    <a:pt x="0" y="50"/>
                    <a:pt x="4" y="148"/>
                  </a:cubicBezTo>
                  <a:cubicBezTo>
                    <a:pt x="16" y="411"/>
                    <a:pt x="177" y="684"/>
                    <a:pt x="355" y="869"/>
                  </a:cubicBezTo>
                  <a:cubicBezTo>
                    <a:pt x="387" y="902"/>
                    <a:pt x="422" y="916"/>
                    <a:pt x="457" y="916"/>
                  </a:cubicBezTo>
                  <a:cubicBezTo>
                    <a:pt x="573" y="916"/>
                    <a:pt x="677" y="762"/>
                    <a:pt x="571" y="653"/>
                  </a:cubicBezTo>
                  <a:cubicBezTo>
                    <a:pt x="453" y="528"/>
                    <a:pt x="318" y="326"/>
                    <a:pt x="310" y="148"/>
                  </a:cubicBezTo>
                  <a:cubicBezTo>
                    <a:pt x="305" y="50"/>
                    <a:pt x="226" y="1"/>
                    <a:pt x="15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28" name="Google Shape;928;p45"/>
            <p:cNvSpPr/>
            <p:nvPr/>
          </p:nvSpPr>
          <p:spPr>
            <a:xfrm>
              <a:off x="1567788" y="4931959"/>
              <a:ext cx="80707" cy="27222"/>
            </a:xfrm>
            <a:custGeom>
              <a:avLst/>
              <a:gdLst/>
              <a:ahLst/>
              <a:cxnLst/>
              <a:rect l="l" t="t" r="r" b="b"/>
              <a:pathLst>
                <a:path w="1349" h="455" extrusionOk="0">
                  <a:moveTo>
                    <a:pt x="240" y="1"/>
                  </a:moveTo>
                  <a:cubicBezTo>
                    <a:pt x="96" y="1"/>
                    <a:pt x="0" y="209"/>
                    <a:pt x="154" y="281"/>
                  </a:cubicBezTo>
                  <a:cubicBezTo>
                    <a:pt x="467" y="426"/>
                    <a:pt x="812" y="455"/>
                    <a:pt x="1152" y="455"/>
                  </a:cubicBezTo>
                  <a:cubicBezTo>
                    <a:pt x="1349" y="455"/>
                    <a:pt x="1349" y="148"/>
                    <a:pt x="1152" y="148"/>
                  </a:cubicBezTo>
                  <a:cubicBezTo>
                    <a:pt x="870" y="148"/>
                    <a:pt x="569" y="136"/>
                    <a:pt x="309" y="17"/>
                  </a:cubicBezTo>
                  <a:cubicBezTo>
                    <a:pt x="285" y="6"/>
                    <a:pt x="262" y="1"/>
                    <a:pt x="24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29" name="Google Shape;929;p45"/>
            <p:cNvSpPr/>
            <p:nvPr/>
          </p:nvSpPr>
          <p:spPr>
            <a:xfrm>
              <a:off x="1599735" y="4986641"/>
              <a:ext cx="48759" cy="36375"/>
            </a:xfrm>
            <a:custGeom>
              <a:avLst/>
              <a:gdLst/>
              <a:ahLst/>
              <a:cxnLst/>
              <a:rect l="l" t="t" r="r" b="b"/>
              <a:pathLst>
                <a:path w="815" h="608" extrusionOk="0">
                  <a:moveTo>
                    <a:pt x="622" y="1"/>
                  </a:moveTo>
                  <a:cubicBezTo>
                    <a:pt x="621" y="1"/>
                    <a:pt x="619" y="1"/>
                    <a:pt x="618" y="1"/>
                  </a:cubicBezTo>
                  <a:cubicBezTo>
                    <a:pt x="336" y="5"/>
                    <a:pt x="16" y="138"/>
                    <a:pt x="4" y="459"/>
                  </a:cubicBezTo>
                  <a:cubicBezTo>
                    <a:pt x="1" y="558"/>
                    <a:pt x="76" y="607"/>
                    <a:pt x="152" y="607"/>
                  </a:cubicBezTo>
                  <a:cubicBezTo>
                    <a:pt x="229" y="607"/>
                    <a:pt x="307" y="558"/>
                    <a:pt x="311" y="459"/>
                  </a:cubicBezTo>
                  <a:cubicBezTo>
                    <a:pt x="311" y="433"/>
                    <a:pt x="324" y="399"/>
                    <a:pt x="367" y="369"/>
                  </a:cubicBezTo>
                  <a:cubicBezTo>
                    <a:pt x="440" y="318"/>
                    <a:pt x="530" y="307"/>
                    <a:pt x="618" y="306"/>
                  </a:cubicBezTo>
                  <a:cubicBezTo>
                    <a:pt x="814" y="303"/>
                    <a:pt x="815" y="1"/>
                    <a:pt x="62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0" name="Google Shape;930;p45"/>
            <p:cNvSpPr/>
            <p:nvPr/>
          </p:nvSpPr>
          <p:spPr>
            <a:xfrm>
              <a:off x="1660580" y="5004828"/>
              <a:ext cx="31110" cy="54862"/>
            </a:xfrm>
            <a:custGeom>
              <a:avLst/>
              <a:gdLst/>
              <a:ahLst/>
              <a:cxnLst/>
              <a:rect l="l" t="t" r="r" b="b"/>
              <a:pathLst>
                <a:path w="520" h="917" extrusionOk="0">
                  <a:moveTo>
                    <a:pt x="219" y="0"/>
                  </a:moveTo>
                  <a:cubicBezTo>
                    <a:pt x="104" y="0"/>
                    <a:pt x="0" y="153"/>
                    <a:pt x="105" y="263"/>
                  </a:cubicBezTo>
                  <a:cubicBezTo>
                    <a:pt x="235" y="399"/>
                    <a:pt x="213" y="593"/>
                    <a:pt x="213" y="769"/>
                  </a:cubicBezTo>
                  <a:cubicBezTo>
                    <a:pt x="213" y="867"/>
                    <a:pt x="289" y="916"/>
                    <a:pt x="366" y="916"/>
                  </a:cubicBezTo>
                  <a:cubicBezTo>
                    <a:pt x="443" y="916"/>
                    <a:pt x="519" y="867"/>
                    <a:pt x="519" y="769"/>
                  </a:cubicBezTo>
                  <a:cubicBezTo>
                    <a:pt x="519" y="501"/>
                    <a:pt x="515" y="250"/>
                    <a:pt x="321" y="47"/>
                  </a:cubicBezTo>
                  <a:cubicBezTo>
                    <a:pt x="289" y="14"/>
                    <a:pt x="254" y="0"/>
                    <a:pt x="21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1" name="Google Shape;931;p45"/>
            <p:cNvSpPr/>
            <p:nvPr/>
          </p:nvSpPr>
          <p:spPr>
            <a:xfrm>
              <a:off x="1707245" y="4986641"/>
              <a:ext cx="39666" cy="36375"/>
            </a:xfrm>
            <a:custGeom>
              <a:avLst/>
              <a:gdLst/>
              <a:ahLst/>
              <a:cxnLst/>
              <a:rect l="l" t="t" r="r" b="b"/>
              <a:pathLst>
                <a:path w="663" h="608" extrusionOk="0">
                  <a:moveTo>
                    <a:pt x="190" y="1"/>
                  </a:moveTo>
                  <a:cubicBezTo>
                    <a:pt x="1" y="1"/>
                    <a:pt x="5" y="297"/>
                    <a:pt x="198" y="306"/>
                  </a:cubicBezTo>
                  <a:cubicBezTo>
                    <a:pt x="272" y="310"/>
                    <a:pt x="348" y="385"/>
                    <a:pt x="351" y="459"/>
                  </a:cubicBezTo>
                  <a:cubicBezTo>
                    <a:pt x="355" y="558"/>
                    <a:pt x="434" y="607"/>
                    <a:pt x="511" y="607"/>
                  </a:cubicBezTo>
                  <a:cubicBezTo>
                    <a:pt x="588" y="607"/>
                    <a:pt x="662" y="558"/>
                    <a:pt x="658" y="459"/>
                  </a:cubicBezTo>
                  <a:cubicBezTo>
                    <a:pt x="646" y="214"/>
                    <a:pt x="445" y="11"/>
                    <a:pt x="198" y="1"/>
                  </a:cubicBezTo>
                  <a:cubicBezTo>
                    <a:pt x="195" y="1"/>
                    <a:pt x="192" y="1"/>
                    <a:pt x="19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2" name="Google Shape;932;p45"/>
            <p:cNvSpPr/>
            <p:nvPr/>
          </p:nvSpPr>
          <p:spPr>
            <a:xfrm>
              <a:off x="1725612" y="4931600"/>
              <a:ext cx="60306" cy="18427"/>
            </a:xfrm>
            <a:custGeom>
              <a:avLst/>
              <a:gdLst/>
              <a:ahLst/>
              <a:cxnLst/>
              <a:rect l="l" t="t" r="r" b="b"/>
              <a:pathLst>
                <a:path w="1008" h="308" extrusionOk="0">
                  <a:moveTo>
                    <a:pt x="197" y="1"/>
                  </a:moveTo>
                  <a:cubicBezTo>
                    <a:pt x="0" y="1"/>
                    <a:pt x="0" y="307"/>
                    <a:pt x="197" y="307"/>
                  </a:cubicBezTo>
                  <a:lnTo>
                    <a:pt x="811" y="307"/>
                  </a:lnTo>
                  <a:cubicBezTo>
                    <a:pt x="1008" y="307"/>
                    <a:pt x="1008" y="1"/>
                    <a:pt x="8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3" name="Google Shape;933;p45"/>
            <p:cNvSpPr/>
            <p:nvPr/>
          </p:nvSpPr>
          <p:spPr>
            <a:xfrm>
              <a:off x="1727946" y="4858670"/>
              <a:ext cx="28179" cy="45230"/>
            </a:xfrm>
            <a:custGeom>
              <a:avLst/>
              <a:gdLst/>
              <a:ahLst/>
              <a:cxnLst/>
              <a:rect l="l" t="t" r="r" b="b"/>
              <a:pathLst>
                <a:path w="471" h="756" extrusionOk="0">
                  <a:moveTo>
                    <a:pt x="320" y="1"/>
                  </a:moveTo>
                  <a:cubicBezTo>
                    <a:pt x="243" y="1"/>
                    <a:pt x="164" y="50"/>
                    <a:pt x="158" y="148"/>
                  </a:cubicBezTo>
                  <a:cubicBezTo>
                    <a:pt x="154" y="221"/>
                    <a:pt x="109" y="288"/>
                    <a:pt x="78" y="352"/>
                  </a:cubicBezTo>
                  <a:cubicBezTo>
                    <a:pt x="37" y="434"/>
                    <a:pt x="9" y="516"/>
                    <a:pt x="5" y="608"/>
                  </a:cubicBezTo>
                  <a:cubicBezTo>
                    <a:pt x="0" y="706"/>
                    <a:pt x="74" y="755"/>
                    <a:pt x="150" y="755"/>
                  </a:cubicBezTo>
                  <a:cubicBezTo>
                    <a:pt x="227" y="755"/>
                    <a:pt x="307" y="706"/>
                    <a:pt x="312" y="608"/>
                  </a:cubicBezTo>
                  <a:cubicBezTo>
                    <a:pt x="316" y="536"/>
                    <a:pt x="361" y="468"/>
                    <a:pt x="392" y="405"/>
                  </a:cubicBezTo>
                  <a:cubicBezTo>
                    <a:pt x="433" y="322"/>
                    <a:pt x="459" y="240"/>
                    <a:pt x="465" y="148"/>
                  </a:cubicBezTo>
                  <a:cubicBezTo>
                    <a:pt x="470" y="50"/>
                    <a:pt x="396" y="1"/>
                    <a:pt x="32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937" name="Google Shape;937;p45"/>
          <p:cNvSpPr/>
          <p:nvPr/>
        </p:nvSpPr>
        <p:spPr>
          <a:xfrm rot="4950743">
            <a:off x="2460229" y="2021626"/>
            <a:ext cx="476457" cy="351789"/>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0" name="Google Shape;938;p45">
            <a:extLst>
              <a:ext uri="{FF2B5EF4-FFF2-40B4-BE49-F238E27FC236}">
                <a16:creationId xmlns:a16="http://schemas.microsoft.com/office/drawing/2014/main" id="{7DCEDA8E-2AFE-43D6-9F74-A6A6D4378B86}"/>
              </a:ext>
            </a:extLst>
          </p:cNvPr>
          <p:cNvSpPr/>
          <p:nvPr/>
        </p:nvSpPr>
        <p:spPr>
          <a:xfrm rot="2802891">
            <a:off x="8237761" y="1480421"/>
            <a:ext cx="476456" cy="351787"/>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pic>
        <p:nvPicPr>
          <p:cNvPr id="37" name="Picture 21">
            <a:extLst>
              <a:ext uri="{FF2B5EF4-FFF2-40B4-BE49-F238E27FC236}">
                <a16:creationId xmlns:a16="http://schemas.microsoft.com/office/drawing/2014/main" id="{C87C2384-0B82-49B6-8716-8912B04AE2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761000">
            <a:off x="149443" y="2343251"/>
            <a:ext cx="738379" cy="59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5114732" y="2870174"/>
            <a:ext cx="7011461" cy="3204115"/>
          </a:xfrm>
          <a:prstGeom prst="rect">
            <a:avLst/>
          </a:prstGeom>
        </p:spPr>
      </p:pic>
      <p:sp>
        <p:nvSpPr>
          <p:cNvPr id="39" name="Google Shape;924;p45"/>
          <p:cNvSpPr txBox="1">
            <a:spLocks noGrp="1"/>
          </p:cNvSpPr>
          <p:nvPr>
            <p:ph type="subTitle" idx="4"/>
          </p:nvPr>
        </p:nvSpPr>
        <p:spPr>
          <a:xfrm>
            <a:off x="5076626" y="2629738"/>
            <a:ext cx="1228836" cy="537600"/>
          </a:xfrm>
          <a:prstGeom prst="rect">
            <a:avLst/>
          </a:prstGeom>
        </p:spPr>
        <p:txBody>
          <a:bodyPr spcFirstLastPara="1" wrap="square" lIns="121900" tIns="121900" rIns="121900" bIns="121900" anchor="ctr" anchorCtr="0">
            <a:noAutofit/>
          </a:bodyPr>
          <a:lstStyle/>
          <a:p>
            <a:pPr marL="0" indent="0">
              <a:spcAft>
                <a:spcPts val="2133"/>
              </a:spcAft>
            </a:pPr>
            <a:r>
              <a:rPr lang="vi-VN" dirty="0"/>
              <a:t>VD:</a:t>
            </a:r>
            <a:endParaRPr dirty="0"/>
          </a:p>
        </p:txBody>
      </p:sp>
      <p:sp>
        <p:nvSpPr>
          <p:cNvPr id="42" name="Google Shape;838;p42">
            <a:extLst>
              <a:ext uri="{FF2B5EF4-FFF2-40B4-BE49-F238E27FC236}">
                <a16:creationId xmlns:a16="http://schemas.microsoft.com/office/drawing/2014/main" id="{394386E1-8E53-40A0-B969-F3D70B783B16}"/>
              </a:ext>
            </a:extLst>
          </p:cNvPr>
          <p:cNvSpPr txBox="1">
            <a:spLocks/>
          </p:cNvSpPr>
          <p:nvPr/>
        </p:nvSpPr>
        <p:spPr>
          <a:xfrm>
            <a:off x="5050891" y="1855825"/>
            <a:ext cx="6830689" cy="9782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5"/>
              </a:buClr>
              <a:buSzPts val="1400"/>
              <a:buFont typeface="Alata"/>
              <a:buNone/>
              <a:defRPr sz="1400" b="0" i="0" u="none" strike="noStrike" cap="none">
                <a:solidFill>
                  <a:schemeClr val="accent5"/>
                </a:solidFill>
                <a:latin typeface="Alata"/>
                <a:ea typeface="Alata"/>
                <a:cs typeface="Alata"/>
                <a:sym typeface="Alata"/>
              </a:defRPr>
            </a:lvl1pPr>
            <a:lvl2pPr marL="914400" marR="0" lvl="1" indent="-317500" algn="ctr" rtl="0">
              <a:lnSpc>
                <a:spcPct val="100000"/>
              </a:lnSpc>
              <a:spcBef>
                <a:spcPts val="1600"/>
              </a:spcBef>
              <a:spcAft>
                <a:spcPts val="0"/>
              </a:spcAft>
              <a:buClr>
                <a:schemeClr val="accent5"/>
              </a:buClr>
              <a:buSzPts val="1400"/>
              <a:buFont typeface="Alata"/>
              <a:buNone/>
              <a:defRPr sz="1400" b="0" i="0" u="none" strike="noStrike" cap="none">
                <a:solidFill>
                  <a:schemeClr val="accent5"/>
                </a:solidFill>
                <a:latin typeface="Alata"/>
                <a:ea typeface="Alata"/>
                <a:cs typeface="Alata"/>
                <a:sym typeface="Alata"/>
              </a:defRPr>
            </a:lvl2pPr>
            <a:lvl3pPr marL="1371600" marR="0" lvl="2" indent="-317500" algn="ctr" rtl="0">
              <a:lnSpc>
                <a:spcPct val="100000"/>
              </a:lnSpc>
              <a:spcBef>
                <a:spcPts val="1600"/>
              </a:spcBef>
              <a:spcAft>
                <a:spcPts val="0"/>
              </a:spcAft>
              <a:buClr>
                <a:schemeClr val="accent5"/>
              </a:buClr>
              <a:buSzPts val="1400"/>
              <a:buFont typeface="Alata"/>
              <a:buNone/>
              <a:defRPr sz="1400" b="0" i="0" u="none" strike="noStrike" cap="none">
                <a:solidFill>
                  <a:schemeClr val="accent5"/>
                </a:solidFill>
                <a:latin typeface="Alata"/>
                <a:ea typeface="Alata"/>
                <a:cs typeface="Alata"/>
                <a:sym typeface="Alata"/>
              </a:defRPr>
            </a:lvl3pPr>
            <a:lvl4pPr marL="1828800" marR="0" lvl="3" indent="-317500" algn="ctr" rtl="0">
              <a:lnSpc>
                <a:spcPct val="100000"/>
              </a:lnSpc>
              <a:spcBef>
                <a:spcPts val="1600"/>
              </a:spcBef>
              <a:spcAft>
                <a:spcPts val="0"/>
              </a:spcAft>
              <a:buClr>
                <a:schemeClr val="accent5"/>
              </a:buClr>
              <a:buSzPts val="1400"/>
              <a:buFont typeface="Alata"/>
              <a:buNone/>
              <a:defRPr sz="1400" b="0" i="0" u="none" strike="noStrike" cap="none">
                <a:solidFill>
                  <a:schemeClr val="accent5"/>
                </a:solidFill>
                <a:latin typeface="Alata"/>
                <a:ea typeface="Alata"/>
                <a:cs typeface="Alata"/>
                <a:sym typeface="Alata"/>
              </a:defRPr>
            </a:lvl4pPr>
            <a:lvl5pPr marL="2286000" marR="0" lvl="4" indent="-317500" algn="ctr" rtl="0">
              <a:lnSpc>
                <a:spcPct val="100000"/>
              </a:lnSpc>
              <a:spcBef>
                <a:spcPts val="1600"/>
              </a:spcBef>
              <a:spcAft>
                <a:spcPts val="0"/>
              </a:spcAft>
              <a:buClr>
                <a:schemeClr val="accent5"/>
              </a:buClr>
              <a:buSzPts val="1400"/>
              <a:buFont typeface="Alata"/>
              <a:buNone/>
              <a:defRPr sz="1400" b="0" i="0" u="none" strike="noStrike" cap="none">
                <a:solidFill>
                  <a:schemeClr val="accent5"/>
                </a:solidFill>
                <a:latin typeface="Alata"/>
                <a:ea typeface="Alata"/>
                <a:cs typeface="Alata"/>
                <a:sym typeface="Alata"/>
              </a:defRPr>
            </a:lvl5pPr>
            <a:lvl6pPr marL="2743200" marR="0" lvl="5" indent="-317500" algn="ctr" rtl="0">
              <a:lnSpc>
                <a:spcPct val="100000"/>
              </a:lnSpc>
              <a:spcBef>
                <a:spcPts val="1600"/>
              </a:spcBef>
              <a:spcAft>
                <a:spcPts val="0"/>
              </a:spcAft>
              <a:buClr>
                <a:schemeClr val="accent5"/>
              </a:buClr>
              <a:buSzPts val="1400"/>
              <a:buFont typeface="Alata"/>
              <a:buNone/>
              <a:defRPr sz="1400" b="0" i="0" u="none" strike="noStrike" cap="none">
                <a:solidFill>
                  <a:schemeClr val="accent5"/>
                </a:solidFill>
                <a:latin typeface="Alata"/>
                <a:ea typeface="Alata"/>
                <a:cs typeface="Alata"/>
                <a:sym typeface="Alata"/>
              </a:defRPr>
            </a:lvl6pPr>
            <a:lvl7pPr marL="3200400" marR="0" lvl="6" indent="-317500" algn="ctr" rtl="0">
              <a:lnSpc>
                <a:spcPct val="100000"/>
              </a:lnSpc>
              <a:spcBef>
                <a:spcPts val="1600"/>
              </a:spcBef>
              <a:spcAft>
                <a:spcPts val="0"/>
              </a:spcAft>
              <a:buClr>
                <a:schemeClr val="accent5"/>
              </a:buClr>
              <a:buSzPts val="1400"/>
              <a:buFont typeface="Alata"/>
              <a:buNone/>
              <a:defRPr sz="1400" b="0" i="0" u="none" strike="noStrike" cap="none">
                <a:solidFill>
                  <a:schemeClr val="accent5"/>
                </a:solidFill>
                <a:latin typeface="Alata"/>
                <a:ea typeface="Alata"/>
                <a:cs typeface="Alata"/>
                <a:sym typeface="Alata"/>
              </a:defRPr>
            </a:lvl7pPr>
            <a:lvl8pPr marL="3657600" marR="0" lvl="7" indent="-317500" algn="ctr" rtl="0">
              <a:lnSpc>
                <a:spcPct val="100000"/>
              </a:lnSpc>
              <a:spcBef>
                <a:spcPts val="1600"/>
              </a:spcBef>
              <a:spcAft>
                <a:spcPts val="0"/>
              </a:spcAft>
              <a:buClr>
                <a:schemeClr val="accent5"/>
              </a:buClr>
              <a:buSzPts val="1400"/>
              <a:buFont typeface="Alata"/>
              <a:buNone/>
              <a:defRPr sz="1400" b="0" i="0" u="none" strike="noStrike" cap="none">
                <a:solidFill>
                  <a:schemeClr val="accent5"/>
                </a:solidFill>
                <a:latin typeface="Alata"/>
                <a:ea typeface="Alata"/>
                <a:cs typeface="Alata"/>
                <a:sym typeface="Alata"/>
              </a:defRPr>
            </a:lvl8pPr>
            <a:lvl9pPr marL="4114800" marR="0" lvl="8" indent="-317500" algn="ctr" rtl="0">
              <a:lnSpc>
                <a:spcPct val="100000"/>
              </a:lnSpc>
              <a:spcBef>
                <a:spcPts val="1600"/>
              </a:spcBef>
              <a:spcAft>
                <a:spcPts val="1600"/>
              </a:spcAft>
              <a:buClr>
                <a:schemeClr val="accent5"/>
              </a:buClr>
              <a:buSzPts val="1400"/>
              <a:buFont typeface="Alata"/>
              <a:buNone/>
              <a:defRPr sz="1400" b="0" i="0" u="none" strike="noStrike" cap="none">
                <a:solidFill>
                  <a:schemeClr val="accent5"/>
                </a:solidFill>
                <a:latin typeface="Alata"/>
                <a:ea typeface="Alata"/>
                <a:cs typeface="Alata"/>
                <a:sym typeface="Alata"/>
              </a:defRPr>
            </a:lvl9pPr>
          </a:lstStyle>
          <a:p>
            <a:pPr marL="0" indent="0"/>
            <a:r>
              <a:rPr lang="en-US" sz="2400" b="1">
                <a:solidFill>
                  <a:srgbClr val="7030A0"/>
                </a:solidFill>
              </a:rPr>
              <a:t>Khi n</a:t>
            </a:r>
            <a:r>
              <a:rPr lang="vi-VN" sz="2400" b="1">
                <a:solidFill>
                  <a:srgbClr val="7030A0"/>
                </a:solidFill>
              </a:rPr>
              <a:t>guyên </a:t>
            </a:r>
            <a:r>
              <a:rPr lang="en-US" sz="2400" b="1">
                <a:solidFill>
                  <a:srgbClr val="7030A0"/>
                </a:solidFill>
              </a:rPr>
              <a:t>tử có cùng số hạt proton </a:t>
            </a:r>
            <a:r>
              <a:rPr lang="vi-VN" sz="2400" b="1">
                <a:solidFill>
                  <a:srgbClr val="7030A0"/>
                </a:solidFill>
              </a:rPr>
              <a:t>đều có </a:t>
            </a:r>
            <a:endParaRPr lang="en-US" sz="2400" b="1">
              <a:solidFill>
                <a:srgbClr val="7030A0"/>
              </a:solidFill>
            </a:endParaRPr>
          </a:p>
          <a:p>
            <a:pPr marL="0" indent="0"/>
            <a:r>
              <a:rPr lang="vi-VN" sz="2400" b="1">
                <a:solidFill>
                  <a:srgbClr val="7030A0"/>
                </a:solidFill>
              </a:rPr>
              <a:t>tính </a:t>
            </a:r>
            <a:r>
              <a:rPr lang="vi-VN" sz="2400" b="1" dirty="0">
                <a:solidFill>
                  <a:srgbClr val="7030A0"/>
                </a:solidFill>
              </a:rPr>
              <a:t>chất hóa học giống nhau.</a:t>
            </a:r>
          </a:p>
        </p:txBody>
      </p:sp>
      <p:sp>
        <p:nvSpPr>
          <p:cNvPr id="4" name="Star: 4 Points 3">
            <a:extLst>
              <a:ext uri="{FF2B5EF4-FFF2-40B4-BE49-F238E27FC236}">
                <a16:creationId xmlns:a16="http://schemas.microsoft.com/office/drawing/2014/main" id="{DD1E68F3-2366-45BF-B555-D40705012C34}"/>
              </a:ext>
            </a:extLst>
          </p:cNvPr>
          <p:cNvSpPr/>
          <p:nvPr/>
        </p:nvSpPr>
        <p:spPr>
          <a:xfrm>
            <a:off x="11553029" y="2893396"/>
            <a:ext cx="540775" cy="511277"/>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9" name="TextBox 8"/>
          <p:cNvSpPr txBox="1"/>
          <p:nvPr/>
        </p:nvSpPr>
        <p:spPr>
          <a:xfrm>
            <a:off x="6011604" y="4902068"/>
            <a:ext cx="1326632" cy="369332"/>
          </a:xfrm>
          <a:prstGeom prst="rect">
            <a:avLst/>
          </a:prstGeom>
          <a:noFill/>
        </p:spPr>
        <p:txBody>
          <a:bodyPr wrap="square" rtlCol="0">
            <a:spAutoFit/>
          </a:bodyPr>
          <a:lstStyle/>
          <a:p>
            <a:r>
              <a:rPr lang="en-US" b="1">
                <a:solidFill>
                  <a:schemeClr val="accent1">
                    <a:lumMod val="75000"/>
                  </a:schemeClr>
                </a:solidFill>
              </a:rPr>
              <a:t>Protium</a:t>
            </a:r>
          </a:p>
        </p:txBody>
      </p:sp>
      <p:sp>
        <p:nvSpPr>
          <p:cNvPr id="45" name="TextBox 44"/>
          <p:cNvSpPr txBox="1"/>
          <p:nvPr/>
        </p:nvSpPr>
        <p:spPr>
          <a:xfrm>
            <a:off x="8110349" y="4925450"/>
            <a:ext cx="1326632" cy="369332"/>
          </a:xfrm>
          <a:prstGeom prst="rect">
            <a:avLst/>
          </a:prstGeom>
          <a:noFill/>
        </p:spPr>
        <p:txBody>
          <a:bodyPr wrap="square" rtlCol="0">
            <a:spAutoFit/>
          </a:bodyPr>
          <a:lstStyle/>
          <a:p>
            <a:r>
              <a:rPr lang="en-US" b="1">
                <a:solidFill>
                  <a:schemeClr val="accent1">
                    <a:lumMod val="75000"/>
                  </a:schemeClr>
                </a:solidFill>
              </a:rPr>
              <a:t>Deuterium</a:t>
            </a:r>
          </a:p>
        </p:txBody>
      </p:sp>
      <p:sp>
        <p:nvSpPr>
          <p:cNvPr id="46" name="TextBox 45"/>
          <p:cNvSpPr txBox="1"/>
          <p:nvPr/>
        </p:nvSpPr>
        <p:spPr>
          <a:xfrm>
            <a:off x="10352986" y="4894736"/>
            <a:ext cx="1326632" cy="369332"/>
          </a:xfrm>
          <a:prstGeom prst="rect">
            <a:avLst/>
          </a:prstGeom>
          <a:noFill/>
        </p:spPr>
        <p:txBody>
          <a:bodyPr wrap="square" rtlCol="0">
            <a:spAutoFit/>
          </a:bodyPr>
          <a:lstStyle/>
          <a:p>
            <a:r>
              <a:rPr lang="en-US" b="1">
                <a:solidFill>
                  <a:schemeClr val="accent1">
                    <a:lumMod val="75000"/>
                  </a:schemeClr>
                </a:solidFill>
              </a:rPr>
              <a:t>Tritium</a:t>
            </a:r>
          </a:p>
        </p:txBody>
      </p:sp>
      <p:sp>
        <p:nvSpPr>
          <p:cNvPr id="10" name="TextBox 9"/>
          <p:cNvSpPr txBox="1"/>
          <p:nvPr/>
        </p:nvSpPr>
        <p:spPr>
          <a:xfrm>
            <a:off x="5491020" y="5720346"/>
            <a:ext cx="6258884" cy="707886"/>
          </a:xfrm>
          <a:prstGeom prst="rect">
            <a:avLst/>
          </a:prstGeom>
          <a:solidFill>
            <a:srgbClr val="F7EA5D"/>
          </a:solidFill>
        </p:spPr>
        <p:txBody>
          <a:bodyPr wrap="square" rtlCol="0">
            <a:spAutoFit/>
          </a:bodyPr>
          <a:lstStyle/>
          <a:p>
            <a:pPr algn="ctr"/>
            <a:r>
              <a:rPr lang="en-US" sz="2000" b="1"/>
              <a:t>3 nguyên tử trên đều có </a:t>
            </a:r>
            <a:r>
              <a:rPr lang="en-US" sz="2000" b="1">
                <a:solidFill>
                  <a:schemeClr val="accent1">
                    <a:lumMod val="75000"/>
                  </a:schemeClr>
                </a:solidFill>
              </a:rPr>
              <a:t>tính phi kim </a:t>
            </a:r>
            <a:r>
              <a:rPr lang="en-US" sz="2000" b="1"/>
              <a:t>( không dẫn điện, dẫn nhiệt,..)</a:t>
            </a:r>
          </a:p>
        </p:txBody>
      </p:sp>
      <p:pic>
        <p:nvPicPr>
          <p:cNvPr id="32" name="Picture 21">
            <a:extLst>
              <a:ext uri="{FF2B5EF4-FFF2-40B4-BE49-F238E27FC236}">
                <a16:creationId xmlns:a16="http://schemas.microsoft.com/office/drawing/2014/main" id="{C87C2384-0B82-49B6-8716-8912B04AE2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761000">
            <a:off x="4641922" y="1524369"/>
            <a:ext cx="738379" cy="59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3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21">
                                            <p:txEl>
                                              <p:pRg st="1" end="1"/>
                                            </p:txEl>
                                          </p:spTgt>
                                        </p:tgtEl>
                                        <p:attrNameLst>
                                          <p:attrName>style.visibility</p:attrName>
                                        </p:attrNameLst>
                                      </p:cBhvr>
                                      <p:to>
                                        <p:strVal val="visible"/>
                                      </p:to>
                                    </p:set>
                                    <p:anim calcmode="lin" valueType="num">
                                      <p:cBhvr>
                                        <p:cTn id="7" dur="500" fill="hold"/>
                                        <p:tgtEl>
                                          <p:spTgt spid="92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92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921">
                                            <p:txEl>
                                              <p:pRg st="1" end="1"/>
                                            </p:txEl>
                                          </p:spTgt>
                                        </p:tgtEl>
                                      </p:cBhvr>
                                    </p:animEffect>
                                  </p:childTnLst>
                                </p:cTn>
                              </p:par>
                            </p:childTnLst>
                          </p:cTn>
                        </p:par>
                        <p:par>
                          <p:cTn id="10" fill="hold">
                            <p:stCondLst>
                              <p:cond delay="500"/>
                            </p:stCondLst>
                            <p:childTnLst>
                              <p:par>
                                <p:cTn id="11" presetID="3" presetClass="entr" presetSubtype="1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linds(horizont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1">
                                            <p:txEl>
                                              <p:pRg st="2" end="2"/>
                                            </p:txEl>
                                          </p:spTgt>
                                        </p:tgtEl>
                                        <p:attrNameLst>
                                          <p:attrName>style.visibility</p:attrName>
                                        </p:attrNameLst>
                                      </p:cBhvr>
                                      <p:to>
                                        <p:strVal val="visible"/>
                                      </p:to>
                                    </p:set>
                                    <p:anim calcmode="lin" valueType="num">
                                      <p:cBhvr>
                                        <p:cTn id="18" dur="500" fill="hold"/>
                                        <p:tgtEl>
                                          <p:spTgt spid="921">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921">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92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21">
                                            <p:txEl>
                                              <p:pRg st="3" end="3"/>
                                            </p:txEl>
                                          </p:spTgt>
                                        </p:tgtEl>
                                        <p:attrNameLst>
                                          <p:attrName>style.visibility</p:attrName>
                                        </p:attrNameLst>
                                      </p:cBhvr>
                                      <p:to>
                                        <p:strVal val="visible"/>
                                      </p:to>
                                    </p:set>
                                    <p:anim calcmode="lin" valueType="num">
                                      <p:cBhvr>
                                        <p:cTn id="25" dur="500" fill="hold"/>
                                        <p:tgtEl>
                                          <p:spTgt spid="92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21">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92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anim calcmode="lin" valueType="num">
                                      <p:cBhvr>
                                        <p:cTn id="33" dur="500" fill="hold"/>
                                        <p:tgtEl>
                                          <p:spTgt spid="42"/>
                                        </p:tgtEl>
                                        <p:attrNameLst>
                                          <p:attrName>ppt_x</p:attrName>
                                        </p:attrNameLst>
                                      </p:cBhvr>
                                      <p:tavLst>
                                        <p:tav tm="0">
                                          <p:val>
                                            <p:strVal val="#ppt_x"/>
                                          </p:val>
                                        </p:tav>
                                        <p:tav tm="100000">
                                          <p:val>
                                            <p:strVal val="#ppt_x"/>
                                          </p:val>
                                        </p:tav>
                                      </p:tavLst>
                                    </p:anim>
                                    <p:anim calcmode="lin" valueType="num">
                                      <p:cBhvr>
                                        <p:cTn id="34" dur="500" fill="hold"/>
                                        <p:tgtEl>
                                          <p:spTgt spid="42"/>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linds(horizont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 grpId="0" build="p"/>
      <p:bldP spid="39" grpId="0" build="p"/>
      <p:bldP spid="42" grpId="0"/>
      <p:bldP spid="9" grpId="0"/>
      <p:bldP spid="45" grpId="0"/>
      <p:bldP spid="46"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ISPRING_PRESENTATION_TITLE" val="5959a216900ab"/>
</p:tagLst>
</file>

<file path=ppt/tags/tag10.xml><?xml version="1.0" encoding="utf-8"?>
<p:tagLst xmlns:a="http://schemas.openxmlformats.org/drawingml/2006/main" xmlns:r="http://schemas.openxmlformats.org/officeDocument/2006/relationships" xmlns:p="http://schemas.openxmlformats.org/presentationml/2006/main">
  <p:tag name="MH" val="20170702101619"/>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702101619"/>
  <p:tag name="MH_LIBRARY" val="GRAPHIC"/>
  <p:tag name="MH_TYPE" val="Other"/>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QiTTB#"/>
  <p:tag name="MH_LAYOUT" val="SubTitleDesc"/>
  <p:tag name="MH" val="20170702101730"/>
  <p:tag name="MH_LIBRARY" val="GRAPHIC"/>
</p:tagLst>
</file>

<file path=ppt/tags/tag13.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QiTTB#"/>
  <p:tag name="MH_LAYOUT" val="SubTitleDesc"/>
  <p:tag name="MH" val="20170702101730"/>
  <p:tag name="MH_LIBRARY" val="GRAPHIC"/>
</p:tagLst>
</file>

<file path=ppt/tags/tag14.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0702101831"/>
  <p:tag name="MH_LIBRARY" val="GRAPHIC"/>
</p:tagLst>
</file>

<file path=ppt/tags/tag15.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SubTitle"/>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4"/>
</p:tagLst>
</file>

<file path=ppt/tags/tag18.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7"/>
</p:tagLst>
</file>

<file path=ppt/tags/tag19.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8"/>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70702101619"/>
  <p:tag name="MH_LIBRARY" val="GRAPHIC"/>
</p:tagLst>
</file>

<file path=ppt/tags/tag20.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5"/>
</p:tagLst>
</file>

<file path=ppt/tags/tag24.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6"/>
</p:tagLst>
</file>

<file path=ppt/tags/tag2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2101801"/>
  <p:tag name="MH_LIBRARY" val="GRAPHIC"/>
</p:tagLst>
</file>

<file path=ppt/tags/tag26.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XunHChF#"/>
  <p:tag name="MH_LAYOUT" val="SubTitleText"/>
  <p:tag name="MH" val="20170702101855"/>
  <p:tag name="MH_LIBRARY" val="GRAPHIC"/>
</p:tagLst>
</file>

<file path=ppt/tags/tag27.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QiTTB#"/>
  <p:tag name="MH_LAYOUT" val="SubTitleDesc"/>
  <p:tag name="MH" val="20170702101730"/>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70702101730"/>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702101619"/>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0702101619"/>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0702101619"/>
  <p:tag name="MH_LIBRARY" val="GRAPHIC"/>
  <p:tag name="MH_TYPE" val="SubTitle"/>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702101619"/>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0702101619"/>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702101619"/>
  <p:tag name="MH_LIBRARY" val="GRAPHIC"/>
  <p:tag name="MH_TYPE" val="Other"/>
  <p:tag name="MH_ORDER" val="2"/>
</p:tagLst>
</file>

<file path=ppt/theme/theme1.xml><?xml version="1.0" encoding="utf-8"?>
<a:theme xmlns:a="http://schemas.openxmlformats.org/drawingml/2006/main" name="Office 主题​​">
  <a:themeElements>
    <a:clrScheme name="自定义 44">
      <a:dk1>
        <a:sysClr val="windowText" lastClr="000000"/>
      </a:dk1>
      <a:lt1>
        <a:sysClr val="window" lastClr="FFFFFF"/>
      </a:lt1>
      <a:dk2>
        <a:srgbClr val="44546A"/>
      </a:dk2>
      <a:lt2>
        <a:srgbClr val="E7E6E6"/>
      </a:lt2>
      <a:accent1>
        <a:srgbClr val="EB5E5D"/>
      </a:accent1>
      <a:accent2>
        <a:srgbClr val="60AC30"/>
      </a:accent2>
      <a:accent3>
        <a:srgbClr val="F29057"/>
      </a:accent3>
      <a:accent4>
        <a:srgbClr val="86C4EC"/>
      </a:accent4>
      <a:accent5>
        <a:srgbClr val="EB5E5D"/>
      </a:accent5>
      <a:accent6>
        <a:srgbClr val="60AC30"/>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a:spPr>
      <a:bodyPr>
        <a:spAutoFit/>
      </a:bodyPr>
      <a:lstStyle>
        <a:defPPr marL="514350" indent="-514350">
          <a:spcBef>
            <a:spcPct val="50000"/>
          </a:spcBef>
          <a:buAutoNum type="alphaUcPeriod"/>
          <a:defRPr sz="3200" smtClean="0">
            <a:latin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3057</TotalTime>
  <Words>4390</Words>
  <Application>Microsoft Office PowerPoint</Application>
  <PresentationFormat>Widescreen</PresentationFormat>
  <Paragraphs>518</Paragraphs>
  <Slides>70</Slides>
  <Notes>19</Notes>
  <HiddenSlides>0</HiddenSlides>
  <MMClips>3</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70</vt:i4>
      </vt:variant>
    </vt:vector>
  </HeadingPairs>
  <TitlesOfParts>
    <vt:vector size="91" baseType="lpstr">
      <vt:lpstr>等线</vt:lpstr>
      <vt:lpstr>微软雅黑</vt:lpstr>
      <vt:lpstr>宋体</vt:lpstr>
      <vt:lpstr>Alata</vt:lpstr>
      <vt:lpstr>Arial</vt:lpstr>
      <vt:lpstr>Arial Unicode MS</vt:lpstr>
      <vt:lpstr>Autocar Black Condensed</vt:lpstr>
      <vt:lpstr>Autocar Bold Condensed</vt:lpstr>
      <vt:lpstr>Calibri</vt:lpstr>
      <vt:lpstr>Calibri Light</vt:lpstr>
      <vt:lpstr>Cambria</vt:lpstr>
      <vt:lpstr>Livvic</vt:lpstr>
      <vt:lpstr>Roboto Condensed Light</vt:lpstr>
      <vt:lpstr>Segoe UI</vt:lpstr>
      <vt:lpstr>Symbol</vt:lpstr>
      <vt:lpstr>Times New Roman</vt:lpstr>
      <vt:lpstr>Vrinda</vt:lpstr>
      <vt:lpstr>Wingdings</vt:lpstr>
      <vt:lpstr>汉仪夏日体W</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nguyên tố hóa học được đặc trưng bởi  số proton trong hạt nhân</vt:lpstr>
      <vt:lpstr>1. Nguyên tố hóa học</vt:lpstr>
      <vt:lpstr>PowerPoint Presentation</vt:lpstr>
      <vt:lpstr>PowerPoint Presentation</vt:lpstr>
      <vt:lpstr>b. Tìm hiểu số lượng nguyên tố hóa học hiện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Tìm hiểu số lượng nguyên tố hóa học hiện nay</vt:lpstr>
      <vt:lpstr>PowerPoint Presentation</vt:lpstr>
      <vt:lpstr>SỰ HÌNH THÀNH CÁC NGUYÊN TỐ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Kí hiệu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5959a216900ab</dc:title>
  <dc:creator>逆流的小鱼</dc:creator>
  <cp:lastModifiedBy>Administrator</cp:lastModifiedBy>
  <cp:revision>512</cp:revision>
  <dcterms:created xsi:type="dcterms:W3CDTF">2017-07-02T01:46:00Z</dcterms:created>
  <dcterms:modified xsi:type="dcterms:W3CDTF">2024-09-25T04:32:56Z</dcterms:modified>
</cp:coreProperties>
</file>